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 Black"/>
      <p:bold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Kalam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Black-boldItalic.fntdata"/><Relationship Id="rId27" Type="http://schemas.openxmlformats.org/officeDocument/2006/relationships/font" Target="fonts/Montserrat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37" Type="http://schemas.openxmlformats.org/officeDocument/2006/relationships/font" Target="fonts/Kalam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Kala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da290fcec_4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5da290fcec_4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e6f63a3a3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e6f63a3a3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6f63a3a3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e6f63a3a3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6f63a3a3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6f63a3a3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e6f63a3a3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e6f63a3a3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e6f63a3a3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e6f63a3a3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6f63a3a3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6f63a3a3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e6f63a3a3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e6f63a3a3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e6f63a3a3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e6f63a3a3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e7b80d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e7b80d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53C52"/>
                </a:solidFill>
                <a:highlight>
                  <a:srgbClr val="FFFFFF"/>
                </a:highlight>
              </a:rPr>
              <a:t>A smart contract is a computer protocol intended to digitally facilitate, verify, or enforce the negotiation or performance of a contract. Smart contracts allow the performance of credible transactions without third parties. These transactions are trackable and irreversible.</a:t>
            </a:r>
            <a:endParaRPr sz="1050">
              <a:solidFill>
                <a:srgbClr val="353C5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53C5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6f63a3a3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6f63a3a3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6f63a3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6f63a3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e6f63a3a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e6f63a3a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da290fcec_4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da290fcec_4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e7fb2b1ca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e7fb2b1ca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e7fb2b1ca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e7fb2b1c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e6f63a3a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e6f63a3a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e6f63a3a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e6f63a3a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e6f63a3a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e6f63a3a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e6f63a3a3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e6f63a3a3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e6f63a3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e6f63a3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a subtitl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Kalam"/>
              <a:buChar char="●"/>
              <a:defRPr b="1" sz="5200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Kalam"/>
              <a:buNone/>
              <a:defRPr sz="2800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239875" y="-55350"/>
            <a:ext cx="4970525" cy="3332125"/>
            <a:chOff x="4151325" y="0"/>
            <a:chExt cx="4970525" cy="3332125"/>
          </a:xfrm>
        </p:grpSpPr>
        <p:sp>
          <p:nvSpPr>
            <p:cNvPr id="17" name="Google Shape;17;p2"/>
            <p:cNvSpPr/>
            <p:nvPr/>
          </p:nvSpPr>
          <p:spPr>
            <a:xfrm>
              <a:off x="4151325" y="0"/>
              <a:ext cx="4970525" cy="398525"/>
            </a:xfrm>
            <a:custGeom>
              <a:rect b="b" l="l" r="r" t="t"/>
              <a:pathLst>
                <a:path extrusionOk="0" h="15941" w="198821">
                  <a:moveTo>
                    <a:pt x="0" y="0"/>
                  </a:moveTo>
                  <a:lnTo>
                    <a:pt x="198821" y="443"/>
                  </a:lnTo>
                  <a:lnTo>
                    <a:pt x="198821" y="15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>
              <a:off x="8269425" y="0"/>
              <a:ext cx="852425" cy="3332125"/>
            </a:xfrm>
            <a:custGeom>
              <a:rect b="b" l="l" r="r" t="t"/>
              <a:pathLst>
                <a:path extrusionOk="0" h="133285" w="34097">
                  <a:moveTo>
                    <a:pt x="0" y="0"/>
                  </a:moveTo>
                  <a:lnTo>
                    <a:pt x="33654" y="0"/>
                  </a:lnTo>
                  <a:lnTo>
                    <a:pt x="34097" y="133285"/>
                  </a:lnTo>
                  <a:close/>
                </a:path>
              </a:pathLst>
            </a:custGeom>
            <a:solidFill>
              <a:srgbClr val="FFDE01">
                <a:alpha val="6257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plash title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42800" y="1785550"/>
            <a:ext cx="8455800" cy="17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Kalam"/>
              <a:buChar char="●"/>
              <a:defRPr b="1" sz="6000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4239875" y="-55350"/>
            <a:ext cx="4970525" cy="3332125"/>
            <a:chOff x="4151325" y="0"/>
            <a:chExt cx="4970525" cy="3332125"/>
          </a:xfrm>
        </p:grpSpPr>
        <p:sp>
          <p:nvSpPr>
            <p:cNvPr id="23" name="Google Shape;23;p3"/>
            <p:cNvSpPr/>
            <p:nvPr/>
          </p:nvSpPr>
          <p:spPr>
            <a:xfrm>
              <a:off x="4151325" y="0"/>
              <a:ext cx="4970525" cy="398525"/>
            </a:xfrm>
            <a:custGeom>
              <a:rect b="b" l="l" r="r" t="t"/>
              <a:pathLst>
                <a:path extrusionOk="0" h="15941" w="198821">
                  <a:moveTo>
                    <a:pt x="0" y="0"/>
                  </a:moveTo>
                  <a:lnTo>
                    <a:pt x="198821" y="443"/>
                  </a:lnTo>
                  <a:lnTo>
                    <a:pt x="198821" y="15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8269425" y="0"/>
              <a:ext cx="852425" cy="3332125"/>
            </a:xfrm>
            <a:custGeom>
              <a:rect b="b" l="l" r="r" t="t"/>
              <a:pathLst>
                <a:path extrusionOk="0" h="133285" w="34097">
                  <a:moveTo>
                    <a:pt x="0" y="0"/>
                  </a:moveTo>
                  <a:lnTo>
                    <a:pt x="33654" y="0"/>
                  </a:lnTo>
                  <a:lnTo>
                    <a:pt x="34097" y="133285"/>
                  </a:lnTo>
                  <a:close/>
                </a:path>
              </a:pathLst>
            </a:custGeom>
            <a:solidFill>
              <a:srgbClr val="FFDE01">
                <a:alpha val="6257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dy text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800" y="1247775"/>
            <a:ext cx="7515300" cy="3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Font typeface="Montserrat"/>
              <a:buChar char="➔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Montserrat"/>
              <a:buChar char="◆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Montserrat"/>
              <a:buChar char="◆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◆"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>
  <p:cSld name="CUSTOM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638900" y="1247775"/>
            <a:ext cx="3562200" cy="3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title with accent">
  <p:cSld name="CUSTOM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-353">
            <a:off x="0" y="1582662"/>
            <a:ext cx="8760900" cy="1978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9CB9C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438150" y="2262925"/>
            <a:ext cx="83229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r">
              <a:buNone/>
              <a:defRPr sz="18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" name="Google Shape;7;p1"/>
          <p:cNvGrpSpPr/>
          <p:nvPr/>
        </p:nvGrpSpPr>
        <p:grpSpPr>
          <a:xfrm>
            <a:off x="4239875" y="-55350"/>
            <a:ext cx="4970525" cy="3332125"/>
            <a:chOff x="4151325" y="0"/>
            <a:chExt cx="4970525" cy="3332125"/>
          </a:xfrm>
        </p:grpSpPr>
        <p:sp>
          <p:nvSpPr>
            <p:cNvPr id="8" name="Google Shape;8;p1"/>
            <p:cNvSpPr/>
            <p:nvPr/>
          </p:nvSpPr>
          <p:spPr>
            <a:xfrm>
              <a:off x="4151325" y="0"/>
              <a:ext cx="4970525" cy="398525"/>
            </a:xfrm>
            <a:custGeom>
              <a:rect b="b" l="l" r="r" t="t"/>
              <a:pathLst>
                <a:path extrusionOk="0" h="15941" w="198821">
                  <a:moveTo>
                    <a:pt x="0" y="0"/>
                  </a:moveTo>
                  <a:lnTo>
                    <a:pt x="198821" y="443"/>
                  </a:lnTo>
                  <a:lnTo>
                    <a:pt x="198821" y="15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Google Shape;9;p1"/>
            <p:cNvSpPr/>
            <p:nvPr/>
          </p:nvSpPr>
          <p:spPr>
            <a:xfrm>
              <a:off x="8269425" y="0"/>
              <a:ext cx="852425" cy="3332125"/>
            </a:xfrm>
            <a:custGeom>
              <a:rect b="b" l="l" r="r" t="t"/>
              <a:pathLst>
                <a:path extrusionOk="0" h="133285" w="34097">
                  <a:moveTo>
                    <a:pt x="0" y="0"/>
                  </a:moveTo>
                  <a:lnTo>
                    <a:pt x="33654" y="0"/>
                  </a:lnTo>
                  <a:lnTo>
                    <a:pt x="34097" y="133285"/>
                  </a:lnTo>
                  <a:close/>
                </a:path>
              </a:pathLst>
            </a:custGeom>
            <a:solidFill>
              <a:srgbClr val="FFDE01">
                <a:alpha val="62570"/>
              </a:srgbClr>
            </a:solidFill>
            <a:ln>
              <a:noFill/>
            </a:ln>
          </p:spPr>
        </p:sp>
      </p:grpSp>
      <p:sp>
        <p:nvSpPr>
          <p:cNvPr id="10" name="Google Shape;10;p1"/>
          <p:cNvSpPr txBox="1"/>
          <p:nvPr/>
        </p:nvSpPr>
        <p:spPr>
          <a:xfrm>
            <a:off x="574175" y="4680375"/>
            <a:ext cx="5351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Medium"/>
                <a:ea typeface="Montserrat Medium"/>
                <a:cs typeface="Montserrat Medium"/>
                <a:sym typeface="Montserrat Medium"/>
              </a:rPr>
              <a:t>History &amp; Current State of P2P </a:t>
            </a:r>
            <a:r>
              <a:rPr lang="en" sz="1200">
                <a:latin typeface="Montserrat Medium"/>
                <a:ea typeface="Montserrat Medium"/>
                <a:cs typeface="Montserrat Medium"/>
                <a:sym typeface="Montserrat Medium"/>
              </a:rPr>
              <a:t>- Manfred Touron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915725" y="701775"/>
            <a:ext cx="4048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7"/>
          <p:cNvGrpSpPr/>
          <p:nvPr/>
        </p:nvGrpSpPr>
        <p:grpSpPr>
          <a:xfrm>
            <a:off x="775825" y="4112711"/>
            <a:ext cx="8535050" cy="425889"/>
            <a:chOff x="775825" y="4188911"/>
            <a:chExt cx="8535050" cy="425889"/>
          </a:xfrm>
        </p:grpSpPr>
        <p:pic>
          <p:nvPicPr>
            <p:cNvPr id="44" name="Google Shape;4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825" y="4250475"/>
              <a:ext cx="364325" cy="36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7775" y="4250475"/>
              <a:ext cx="364325" cy="36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51113" y="4276262"/>
              <a:ext cx="291287" cy="291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7"/>
            <p:cNvSpPr txBox="1"/>
            <p:nvPr/>
          </p:nvSpPr>
          <p:spPr>
            <a:xfrm>
              <a:off x="1101225" y="4188911"/>
              <a:ext cx="2148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manfred.life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7"/>
            <p:cNvSpPr txBox="1"/>
            <p:nvPr/>
          </p:nvSpPr>
          <p:spPr>
            <a:xfrm>
              <a:off x="7162575" y="4188911"/>
              <a:ext cx="2148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@moul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9" name="Google Shape;49;p7"/>
          <p:cNvSpPr txBox="1"/>
          <p:nvPr/>
        </p:nvSpPr>
        <p:spPr>
          <a:xfrm>
            <a:off x="600150" y="933450"/>
            <a:ext cx="7943700" cy="1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lam"/>
                <a:ea typeface="Kalam"/>
                <a:cs typeface="Kalam"/>
                <a:sym typeface="Kalam"/>
              </a:rPr>
              <a:t>History &amp; Current State</a:t>
            </a:r>
            <a:endParaRPr b="1" sz="4800"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lam"/>
                <a:ea typeface="Kalam"/>
                <a:cs typeface="Kalam"/>
                <a:sym typeface="Kalam"/>
              </a:rPr>
              <a:t>of P2P (&amp; Cryptography)</a:t>
            </a:r>
            <a:endParaRPr b="1" sz="4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1695525" y="2397700"/>
            <a:ext cx="55671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Kalam"/>
                <a:ea typeface="Kalam"/>
                <a:cs typeface="Kalam"/>
                <a:sym typeface="Kalam"/>
              </a:rPr>
              <a:t>By</a:t>
            </a:r>
            <a:endParaRPr sz="2400">
              <a:solidFill>
                <a:srgbClr val="666666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66666"/>
                </a:solidFill>
                <a:latin typeface="Kalam"/>
                <a:ea typeface="Kalam"/>
                <a:cs typeface="Kalam"/>
                <a:sym typeface="Kalam"/>
              </a:rPr>
              <a:t>Manfred Touron</a:t>
            </a:r>
            <a:endParaRPr sz="4000">
              <a:solidFill>
                <a:srgbClr val="66666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4187250" y="4118950"/>
            <a:ext cx="1451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m@42.am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3695700" y="3989850"/>
            <a:ext cx="5487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✉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6575" y="2513475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</a:t>
            </a:r>
            <a:r>
              <a:rPr lang="en"/>
              <a:t>lobal system of </a:t>
            </a:r>
            <a:r>
              <a:rPr b="1" lang="en"/>
              <a:t>interconnected </a:t>
            </a:r>
            <a:r>
              <a:rPr lang="en"/>
              <a:t>computer networks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Reached 50 million users in 4 years (it took TV 13 years to reach this number, radio - 38 years)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Now has 4+ billion users</a:t>
            </a:r>
            <a:r>
              <a:rPr lang="en"/>
              <a:t>, half of whom are Asian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763" y="1143150"/>
            <a:ext cx="3206475" cy="255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4549175" y="3695025"/>
            <a:ext cx="37143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First ever image uploaded to the Internet</a:t>
            </a:r>
            <a:br>
              <a:rPr lang="en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By Tim Berners-Lee, father of the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World Wide Web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BitTorrent</a:t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ommunication protocol for P2P file sharing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Reigned supreme in 2008, but is on steady decline since then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Facebook and Twitter use BitTorrent to distribute updates to their servers.</a:t>
            </a:r>
            <a:endParaRPr/>
          </a:p>
        </p:txBody>
      </p:sp>
      <p:sp>
        <p:nvSpPr>
          <p:cNvPr id="125" name="Google Shape;125;p17"/>
          <p:cNvSpPr txBox="1"/>
          <p:nvPr>
            <p:ph idx="2" type="body"/>
          </p:nvPr>
        </p:nvSpPr>
        <p:spPr>
          <a:xfrm>
            <a:off x="46389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</a:t>
            </a:r>
            <a:r>
              <a:rPr b="1" lang="en"/>
              <a:t>2019</a:t>
            </a:r>
            <a:r>
              <a:rPr lang="en"/>
              <a:t>, launched </a:t>
            </a:r>
            <a:r>
              <a:rPr b="1" lang="en"/>
              <a:t>BTFS </a:t>
            </a:r>
            <a:r>
              <a:rPr lang="en"/>
              <a:t>(BitTorrent File System), a distributed storage network.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Usable by average-joe by the end of the year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525" y="2991175"/>
            <a:ext cx="1654950" cy="16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Napster</a:t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Peer-to-Peer </a:t>
            </a:r>
            <a:r>
              <a:rPr b="1" lang="en"/>
              <a:t>MP3 sharing</a:t>
            </a:r>
            <a:r>
              <a:rPr lang="en"/>
              <a:t>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Founded in </a:t>
            </a:r>
            <a:r>
              <a:rPr b="1" lang="en"/>
              <a:t>1999 </a:t>
            </a:r>
            <a:r>
              <a:rPr lang="en"/>
              <a:t>by Shawn Fanning and Sean Parker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Shut down</a:t>
            </a:r>
            <a:r>
              <a:rPr lang="en"/>
              <a:t> by court order in </a:t>
            </a:r>
            <a:r>
              <a:rPr b="1" lang="en"/>
              <a:t>2001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Later, “Napster” became an online music store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849" y="1179674"/>
            <a:ext cx="2350425" cy="26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Pirate Bay</a:t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Online </a:t>
            </a:r>
            <a:r>
              <a:rPr b="1" lang="en"/>
              <a:t>index of magnet links and torrent files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Founded in </a:t>
            </a:r>
            <a:r>
              <a:rPr b="1" lang="en"/>
              <a:t>2003 </a:t>
            </a:r>
            <a:r>
              <a:rPr lang="en"/>
              <a:t>by Swedish think tank Piratbyrån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Found guilty of </a:t>
            </a:r>
            <a:r>
              <a:rPr lang="en">
                <a:solidFill>
                  <a:schemeClr val="dk1"/>
                </a:solidFill>
              </a:rPr>
              <a:t>assisting in copyright infringement, </a:t>
            </a:r>
            <a:r>
              <a:rPr lang="en"/>
              <a:t>TPB’s </a:t>
            </a:r>
            <a:r>
              <a:rPr lang="en"/>
              <a:t>founders served </a:t>
            </a:r>
            <a:r>
              <a:rPr b="1" lang="en"/>
              <a:t>short prison sentences</a:t>
            </a:r>
            <a:r>
              <a:rPr lang="en"/>
              <a:t> 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650" y="1287500"/>
            <a:ext cx="2441575" cy="27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Gnutella</a:t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peer-to-peer </a:t>
            </a:r>
            <a:r>
              <a:rPr b="1" lang="en"/>
              <a:t>file sharing</a:t>
            </a:r>
            <a:r>
              <a:rPr lang="en"/>
              <a:t>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he first decentralized P2P network of its kind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Incepted in early </a:t>
            </a:r>
            <a:r>
              <a:rPr b="1" lang="en"/>
              <a:t>2000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Grew in popularity as a fully distributed </a:t>
            </a:r>
            <a:r>
              <a:rPr b="1" lang="en"/>
              <a:t>alternative to Napster</a:t>
            </a:r>
            <a:r>
              <a:rPr lang="en"/>
              <a:t> </a:t>
            </a:r>
            <a:r>
              <a:rPr b="1" lang="en"/>
              <a:t>and other services that could be</a:t>
            </a:r>
            <a:r>
              <a:rPr lang="en"/>
              <a:t> </a:t>
            </a:r>
            <a:r>
              <a:rPr b="1" lang="en"/>
              <a:t>shut down by court order</a:t>
            </a:r>
            <a:endParaRPr b="1"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100" y="1247775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4391100" y="4105275"/>
            <a:ext cx="38100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“How Gnutella finds a song”, 2002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</a:t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ecentralized, distributed and public digital ledger that is used to </a:t>
            </a:r>
            <a:r>
              <a:rPr b="1" lang="en"/>
              <a:t>record transactions</a:t>
            </a:r>
            <a:r>
              <a:rPr lang="en"/>
              <a:t> across </a:t>
            </a:r>
            <a:r>
              <a:rPr b="1" lang="en"/>
              <a:t>many computers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a growing list of records, called </a:t>
            </a:r>
            <a:r>
              <a:rPr b="1" lang="en"/>
              <a:t>blocks</a:t>
            </a:r>
            <a:r>
              <a:rPr lang="en"/>
              <a:t>, that are </a:t>
            </a:r>
            <a:r>
              <a:rPr b="1" lang="en"/>
              <a:t>linked using cryptography</a:t>
            </a:r>
            <a:endParaRPr b="1"/>
          </a:p>
        </p:txBody>
      </p:sp>
      <p:sp>
        <p:nvSpPr>
          <p:cNvPr id="159" name="Google Shape;159;p21"/>
          <p:cNvSpPr txBox="1"/>
          <p:nvPr>
            <p:ph idx="2" type="body"/>
          </p:nvPr>
        </p:nvSpPr>
        <p:spPr>
          <a:xfrm>
            <a:off x="46389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Bitcoin was the pioneer of blockchain technology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Blockchain can reduce 30% of banks’ infrastructure costs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Microsoft plans to use blockchain to develop </a:t>
            </a:r>
            <a:r>
              <a:rPr b="1" lang="en"/>
              <a:t>decentralized digital IDs</a:t>
            </a:r>
            <a:r>
              <a:rPr lang="en"/>
              <a:t> for people to verify their identity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IPFS</a:t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</a:t>
            </a:r>
            <a:r>
              <a:rPr lang="en"/>
              <a:t>nter</a:t>
            </a:r>
            <a:r>
              <a:rPr b="1" lang="en"/>
              <a:t>P</a:t>
            </a:r>
            <a:r>
              <a:rPr lang="en"/>
              <a:t>lanetary </a:t>
            </a:r>
            <a:r>
              <a:rPr b="1" lang="en"/>
              <a:t>F</a:t>
            </a:r>
            <a:r>
              <a:rPr lang="en"/>
              <a:t>ile </a:t>
            </a:r>
            <a:r>
              <a:rPr b="1" lang="en"/>
              <a:t>S</a:t>
            </a:r>
            <a:r>
              <a:rPr lang="en"/>
              <a:t>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Launched by Protocol Labs in </a:t>
            </a:r>
            <a:r>
              <a:rPr b="1" lang="en"/>
              <a:t>2014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2016: libp2p</a:t>
            </a:r>
            <a:r>
              <a:rPr lang="en"/>
              <a:t>: modular p2p networking stack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Decentralized</a:t>
            </a:r>
            <a:r>
              <a:rPr lang="en"/>
              <a:t>, </a:t>
            </a:r>
            <a:r>
              <a:rPr b="1" lang="en"/>
              <a:t>distributed</a:t>
            </a:r>
            <a:r>
              <a:rPr lang="en"/>
              <a:t>, open-source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be seen as a single BitTorrent swarm, exchanging objects within one Git repository.</a:t>
            </a:r>
            <a:endParaRPr/>
          </a:p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4638900" y="1247775"/>
            <a:ext cx="40383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2017</a:t>
            </a:r>
            <a:r>
              <a:rPr lang="en"/>
              <a:t>: </a:t>
            </a:r>
            <a:r>
              <a:rPr b="1" lang="en"/>
              <a:t>Filecoin </a:t>
            </a:r>
            <a:r>
              <a:rPr lang="en"/>
              <a:t>is an open-source cryptocurrency built on top of IPFS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Proof-of-{Work,Replication,Spacetime,...}</a:t>
            </a: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72468" t="0"/>
          <a:stretch/>
        </p:blipFill>
        <p:spPr>
          <a:xfrm>
            <a:off x="7086823" y="3090225"/>
            <a:ext cx="594275" cy="5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038" y="2723938"/>
            <a:ext cx="143827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Sia</a:t>
            </a:r>
            <a:endParaRPr/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ecentralized </a:t>
            </a:r>
            <a:r>
              <a:rPr b="1" lang="en"/>
              <a:t>cloud storage platform</a:t>
            </a:r>
            <a:r>
              <a:rPr lang="en"/>
              <a:t> based on blockchain technology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Connects users who need file storage with hosts worldwide offering </a:t>
            </a:r>
            <a:r>
              <a:rPr b="1" lang="en"/>
              <a:t>underutilized hard drive</a:t>
            </a:r>
            <a:r>
              <a:rPr lang="en"/>
              <a:t> capacity.</a:t>
            </a:r>
            <a:endParaRPr/>
          </a:p>
        </p:txBody>
      </p:sp>
      <p:sp>
        <p:nvSpPr>
          <p:cNvPr id="177" name="Google Shape;177;p23"/>
          <p:cNvSpPr txBox="1"/>
          <p:nvPr>
            <p:ph idx="2" type="body"/>
          </p:nvPr>
        </p:nvSpPr>
        <p:spPr>
          <a:xfrm>
            <a:off x="46389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To get paid, the storage host must submit a </a:t>
            </a:r>
            <a:r>
              <a:rPr b="1" lang="en">
                <a:solidFill>
                  <a:schemeClr val="dk1"/>
                </a:solidFill>
              </a:rPr>
              <a:t>storage proof</a:t>
            </a:r>
            <a:r>
              <a:rPr lang="en">
                <a:solidFill>
                  <a:schemeClr val="dk1"/>
                </a:solidFill>
              </a:rPr>
              <a:t>, made possible by using the hash tree (</a:t>
            </a:r>
            <a:r>
              <a:rPr b="1" lang="en">
                <a:solidFill>
                  <a:schemeClr val="dk1"/>
                </a:solidFill>
              </a:rPr>
              <a:t>Merkle tree</a:t>
            </a:r>
            <a:r>
              <a:rPr lang="en">
                <a:solidFill>
                  <a:schemeClr val="dk1"/>
                </a:solidFill>
              </a:rPr>
              <a:t>) technology, patented by Ralph Merkle in 1979.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300" y="3400948"/>
            <a:ext cx="1042195" cy="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Ethereum</a:t>
            </a:r>
            <a:endParaRPr/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685800" y="1247775"/>
            <a:ext cx="36069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 only a </a:t>
            </a:r>
            <a:r>
              <a:rPr b="1" lang="en" sz="1600"/>
              <a:t>cryptocurrency</a:t>
            </a:r>
            <a:r>
              <a:rPr lang="en" sz="1600"/>
              <a:t>. It is rather a P2P financial infrastructure able to support any kind of currency design, if expressed as a collective </a:t>
            </a:r>
            <a:r>
              <a:rPr b="1" lang="en" sz="1600"/>
              <a:t>Smart </a:t>
            </a:r>
            <a:r>
              <a:rPr b="1" lang="en" sz="1600"/>
              <a:t>Contract</a:t>
            </a:r>
            <a:r>
              <a:rPr b="1" lang="en" sz="1600"/>
              <a:t> </a:t>
            </a:r>
            <a:r>
              <a:rPr i="1" lang="en" sz="1200"/>
              <a:t>(</a:t>
            </a:r>
            <a:r>
              <a:rPr i="1" lang="en" sz="1200">
                <a:solidFill>
                  <a:schemeClr val="dk1"/>
                </a:solidFill>
              </a:rPr>
              <a:t>irreversible transaction defining the negotiation of a contract)</a:t>
            </a:r>
            <a:r>
              <a:rPr lang="en" sz="1700"/>
              <a:t>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</a:t>
            </a:r>
            <a:r>
              <a:rPr b="1" lang="en" sz="1600"/>
              <a:t>platform </a:t>
            </a:r>
            <a:r>
              <a:rPr lang="en" sz="1600"/>
              <a:t>for building and running </a:t>
            </a:r>
            <a:r>
              <a:rPr b="1" lang="en" sz="1600"/>
              <a:t>applications </a:t>
            </a:r>
            <a:r>
              <a:rPr lang="en" sz="1600"/>
              <a:t>which do not need to rely on trust and cannot be controlled by any central authority.</a:t>
            </a:r>
            <a:endParaRPr sz="1600"/>
          </a:p>
        </p:txBody>
      </p:sp>
      <p:sp>
        <p:nvSpPr>
          <p:cNvPr id="186" name="Google Shape;186;p24"/>
          <p:cNvSpPr txBox="1"/>
          <p:nvPr>
            <p:ph idx="2" type="body"/>
          </p:nvPr>
        </p:nvSpPr>
        <p:spPr>
          <a:xfrm>
            <a:off x="4638900" y="1247775"/>
            <a:ext cx="44241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 funded through </a:t>
            </a:r>
            <a:r>
              <a:rPr b="1" lang="en"/>
              <a:t>crowdfunding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Grew 50 times since 2017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Its native currency is </a:t>
            </a:r>
            <a:r>
              <a:rPr b="1" lang="en">
                <a:solidFill>
                  <a:schemeClr val="dk1"/>
                </a:solidFill>
              </a:rPr>
              <a:t>Ether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Unlike Bitcoin, Ethereum doesn’t have a cap on overall coins, but </a:t>
            </a:r>
            <a:r>
              <a:rPr b="1" lang="en"/>
              <a:t>limits the number of coins that can be mined</a:t>
            </a:r>
            <a:r>
              <a:rPr lang="en"/>
              <a:t> each year to 18 million per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Whisper</a:t>
            </a:r>
            <a:r>
              <a:rPr lang="en"/>
              <a:t>: Dapps communication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Network</a:t>
            </a:r>
            <a:endParaRPr/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"</a:t>
            </a:r>
            <a:r>
              <a:rPr b="1" lang="en"/>
              <a:t>Layer 2</a:t>
            </a:r>
            <a:r>
              <a:rPr lang="en"/>
              <a:t>" </a:t>
            </a:r>
            <a:r>
              <a:rPr b="1" lang="en"/>
              <a:t>payment protocol</a:t>
            </a:r>
            <a:r>
              <a:rPr lang="en"/>
              <a:t> that operates on top of a blockchain-based cryptocurrency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participants to transfer money to each other </a:t>
            </a:r>
            <a:r>
              <a:rPr b="1" lang="en"/>
              <a:t>without having to make all their transactions public</a:t>
            </a:r>
            <a:r>
              <a:rPr lang="en"/>
              <a:t> on the blockchain</a:t>
            </a:r>
            <a:endParaRPr/>
          </a:p>
        </p:txBody>
      </p:sp>
      <p:sp>
        <p:nvSpPr>
          <p:cNvPr id="194" name="Google Shape;194;p25"/>
          <p:cNvSpPr txBox="1"/>
          <p:nvPr>
            <p:ph idx="2" type="body"/>
          </p:nvPr>
        </p:nvSpPr>
        <p:spPr>
          <a:xfrm>
            <a:off x="46389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r</a:t>
            </a:r>
            <a:r>
              <a:rPr lang="en"/>
              <a:t>equires a transaction </a:t>
            </a:r>
            <a:r>
              <a:rPr b="1" lang="en"/>
              <a:t>malleability </a:t>
            </a:r>
            <a:r>
              <a:rPr lang="en"/>
              <a:t>fix in the Layer 1 blockchain.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Malleability </a:t>
            </a:r>
            <a:r>
              <a:rPr lang="en" sz="1400"/>
              <a:t>is a property of some cryptographic algorithms. An encryption algorithm is "malleable" if it is possible to transform a ciphertext into another ciphertext which decrypts to a related plaintext.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438150" y="2262925"/>
            <a:ext cx="83229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P2P</a:t>
            </a:r>
            <a:endParaRPr/>
          </a:p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P2P has survived well into the 21st century</a:t>
            </a:r>
            <a:endParaRPr/>
          </a:p>
        </p:txBody>
      </p:sp>
      <p:sp>
        <p:nvSpPr>
          <p:cNvPr id="200" name="Google Shape;20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best is yet to come</a:t>
            </a:r>
            <a:endParaRPr/>
          </a:p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27"/>
          <p:cNvGrpSpPr/>
          <p:nvPr/>
        </p:nvGrpSpPr>
        <p:grpSpPr>
          <a:xfrm>
            <a:off x="775825" y="4112711"/>
            <a:ext cx="8535050" cy="425889"/>
            <a:chOff x="775825" y="4188911"/>
            <a:chExt cx="8535050" cy="425889"/>
          </a:xfrm>
        </p:grpSpPr>
        <p:pic>
          <p:nvPicPr>
            <p:cNvPr id="208" name="Google Shape;208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825" y="4250475"/>
              <a:ext cx="364325" cy="36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7775" y="4250475"/>
              <a:ext cx="364325" cy="36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51113" y="4276262"/>
              <a:ext cx="291287" cy="291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7"/>
            <p:cNvSpPr txBox="1"/>
            <p:nvPr/>
          </p:nvSpPr>
          <p:spPr>
            <a:xfrm>
              <a:off x="1101225" y="4188911"/>
              <a:ext cx="2148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manfred.life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2" name="Google Shape;212;p27"/>
            <p:cNvSpPr txBox="1"/>
            <p:nvPr/>
          </p:nvSpPr>
          <p:spPr>
            <a:xfrm>
              <a:off x="7162575" y="4188911"/>
              <a:ext cx="2148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Montserrat"/>
                  <a:ea typeface="Montserrat"/>
                  <a:cs typeface="Montserrat"/>
                  <a:sym typeface="Montserrat"/>
                </a:rPr>
                <a:t>@moul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3" name="Google Shape;213;p27"/>
          <p:cNvSpPr txBox="1"/>
          <p:nvPr/>
        </p:nvSpPr>
        <p:spPr>
          <a:xfrm>
            <a:off x="600150" y="933450"/>
            <a:ext cx="7943700" cy="1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lam"/>
                <a:ea typeface="Kalam"/>
                <a:cs typeface="Kalam"/>
                <a:sym typeface="Kalam"/>
              </a:rPr>
              <a:t>Any Questions?</a:t>
            </a:r>
            <a:endParaRPr b="1" sz="4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1695525" y="2397700"/>
            <a:ext cx="55671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Kalam"/>
                <a:ea typeface="Kalam"/>
                <a:cs typeface="Kalam"/>
                <a:sym typeface="Kalam"/>
              </a:rPr>
              <a:t>Thank you, and feel free to contact me!</a:t>
            </a:r>
            <a:endParaRPr sz="2400">
              <a:solidFill>
                <a:srgbClr val="666666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66666"/>
                </a:solidFill>
                <a:latin typeface="Kalam"/>
                <a:ea typeface="Kalam"/>
                <a:cs typeface="Kalam"/>
                <a:sym typeface="Kalam"/>
              </a:rPr>
              <a:t>Manfred Touron</a:t>
            </a:r>
            <a:endParaRPr sz="4000">
              <a:solidFill>
                <a:srgbClr val="66666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4187250" y="4118950"/>
            <a:ext cx="1451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m@42.am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3695700" y="3989850"/>
            <a:ext cx="5487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✉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2931" y="2520550"/>
            <a:ext cx="1578869" cy="15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VS Decentralized VS Distributed</a:t>
            </a:r>
            <a:endParaRPr/>
          </a:p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363" y="1036150"/>
            <a:ext cx="52101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438150" y="2262925"/>
            <a:ext cx="83229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ARPANET allowed two remote computers to send and receive data packets.</a:t>
            </a:r>
            <a:endParaRPr/>
          </a:p>
        </p:txBody>
      </p:sp>
      <p:sp>
        <p:nvSpPr>
          <p:cNvPr id="78" name="Google Shape;78;p11"/>
          <p:cNvSpPr txBox="1"/>
          <p:nvPr>
            <p:ph idx="1" type="subTitle"/>
          </p:nvPr>
        </p:nvSpPr>
        <p:spPr>
          <a:xfrm>
            <a:off x="311700" y="36723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self-organized, no content/context-based routing.</a:t>
            </a:r>
            <a:endParaRPr/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ARPANET</a:t>
            </a:r>
            <a:endParaRPr/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685800" y="1247775"/>
            <a:ext cx="36021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</a:t>
            </a:r>
            <a:r>
              <a:rPr lang="en"/>
              <a:t>dvanced </a:t>
            </a:r>
            <a:r>
              <a:rPr b="1" lang="en"/>
              <a:t>R</a:t>
            </a:r>
            <a:r>
              <a:rPr lang="en"/>
              <a:t>esearch </a:t>
            </a:r>
            <a:r>
              <a:rPr b="1" lang="en"/>
              <a:t>P</a:t>
            </a:r>
            <a:r>
              <a:rPr lang="en"/>
              <a:t>rojects </a:t>
            </a:r>
            <a:r>
              <a:rPr b="1" lang="en"/>
              <a:t>A</a:t>
            </a:r>
            <a:r>
              <a:rPr lang="en"/>
              <a:t>gency </a:t>
            </a:r>
            <a:r>
              <a:rPr b="1" lang="en"/>
              <a:t>Net</a:t>
            </a:r>
            <a:r>
              <a:rPr lang="en"/>
              <a:t>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1969-1989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network to implement the </a:t>
            </a:r>
            <a:r>
              <a:rPr b="1" lang="en"/>
              <a:t>TCP/IP</a:t>
            </a:r>
            <a:r>
              <a:rPr lang="en"/>
              <a:t>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 operated only by the </a:t>
            </a:r>
            <a:r>
              <a:rPr b="1" lang="en"/>
              <a:t>military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MYTH: was built as a system that would survive a nuclear attack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575" y="1277850"/>
            <a:ext cx="4127025" cy="30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Usenet addressed many of those issues, continuing and evolving the idea of a free internet.</a:t>
            </a:r>
            <a:endParaRPr sz="4400"/>
          </a:p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685800" y="514350"/>
            <a:ext cx="75153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Usenet</a:t>
            </a:r>
            <a:endParaRPr/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6858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</a:t>
            </a:r>
            <a:r>
              <a:rPr lang="en"/>
              <a:t>orldwide distributed </a:t>
            </a:r>
            <a:r>
              <a:rPr b="1" lang="en"/>
              <a:t>discussion </a:t>
            </a:r>
            <a:r>
              <a:rPr lang="en"/>
              <a:t>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Established in </a:t>
            </a:r>
            <a:r>
              <a:rPr b="1" lang="en"/>
              <a:t>1980 </a:t>
            </a:r>
            <a:r>
              <a:rPr lang="en"/>
              <a:t>by Tom Truscott and Jim Ellis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from the general-purpose Unix-to-Unix Copy (</a:t>
            </a:r>
            <a:r>
              <a:rPr b="1" lang="en"/>
              <a:t>UUCP</a:t>
            </a:r>
            <a:r>
              <a:rPr lang="en"/>
              <a:t>) dial-up network architecture</a:t>
            </a:r>
            <a:endParaRPr/>
          </a:p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4638900" y="1247775"/>
            <a:ext cx="35622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Was the </a:t>
            </a:r>
            <a:r>
              <a:rPr b="1" lang="en">
                <a:solidFill>
                  <a:schemeClr val="dk1"/>
                </a:solidFill>
              </a:rPr>
              <a:t>first Internet community</a:t>
            </a:r>
            <a:r>
              <a:rPr lang="en">
                <a:solidFill>
                  <a:schemeClr val="dk1"/>
                </a:solidFill>
              </a:rPr>
              <a:t>, the launch of “World Wide Web” and Linux were announced there.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Threaded discussions</a:t>
            </a:r>
            <a:r>
              <a:rPr lang="en">
                <a:solidFill>
                  <a:schemeClr val="dk1"/>
                </a:solidFill>
              </a:rPr>
              <a:t>, precursor to modern web </a:t>
            </a:r>
            <a:r>
              <a:rPr b="1" lang="en">
                <a:solidFill>
                  <a:schemeClr val="dk1"/>
                </a:solidFill>
              </a:rPr>
              <a:t>forums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Popularized many terms such as "FAQ", "flame", Sockpuppet, and "</a:t>
            </a:r>
            <a:r>
              <a:rPr b="1" lang="en">
                <a:solidFill>
                  <a:schemeClr val="dk1"/>
                </a:solidFill>
              </a:rPr>
              <a:t>spam</a:t>
            </a:r>
            <a:r>
              <a:rPr lang="en">
                <a:solidFill>
                  <a:schemeClr val="dk1"/>
                </a:solidFill>
              </a:rPr>
              <a:t>".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initial vision was for the internet to be similar to a P2P network</a:t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311700" y="36723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Berners-Lee (Inventor of the World Wide Web)</a:t>
            </a:r>
            <a:endParaRPr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102508" y="464612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