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708" r:id="rId1"/>
  </p:sldMasterIdLst>
  <p:notesMasterIdLst>
    <p:notesMasterId r:id="rId31"/>
  </p:notesMasterIdLst>
  <p:handoutMasterIdLst>
    <p:handoutMasterId r:id="rId32"/>
  </p:handoutMasterIdLst>
  <p:sldIdLst>
    <p:sldId id="256" r:id="rId2"/>
    <p:sldId id="328" r:id="rId3"/>
    <p:sldId id="351" r:id="rId4"/>
    <p:sldId id="364" r:id="rId5"/>
    <p:sldId id="366" r:id="rId6"/>
    <p:sldId id="365" r:id="rId7"/>
    <p:sldId id="360" r:id="rId8"/>
    <p:sldId id="358" r:id="rId9"/>
    <p:sldId id="361" r:id="rId10"/>
    <p:sldId id="363" r:id="rId11"/>
    <p:sldId id="324" r:id="rId12"/>
    <p:sldId id="311" r:id="rId13"/>
    <p:sldId id="272" r:id="rId14"/>
    <p:sldId id="280" r:id="rId15"/>
    <p:sldId id="319" r:id="rId16"/>
    <p:sldId id="335" r:id="rId17"/>
    <p:sldId id="388" r:id="rId18"/>
    <p:sldId id="387" r:id="rId19"/>
    <p:sldId id="382" r:id="rId20"/>
    <p:sldId id="384" r:id="rId21"/>
    <p:sldId id="383" r:id="rId22"/>
    <p:sldId id="379" r:id="rId23"/>
    <p:sldId id="381" r:id="rId24"/>
    <p:sldId id="378" r:id="rId25"/>
    <p:sldId id="380" r:id="rId26"/>
    <p:sldId id="385" r:id="rId27"/>
    <p:sldId id="373" r:id="rId28"/>
    <p:sldId id="346" r:id="rId29"/>
    <p:sldId id="386" r:id="rId30"/>
  </p:sldIdLst>
  <p:sldSz cx="9144000" cy="6858000" type="screen4x3"/>
  <p:notesSz cx="7099300" cy="10234613"/>
  <p:embeddedFontLst>
    <p:embeddedFont>
      <p:font typeface="Gill Sans MT" panose="020B0502020104020203" pitchFamily="34" charset="0"/>
      <p:regular r:id="rId33"/>
    </p:embeddedFont>
    <p:embeddedFont>
      <p:font typeface="Calibri" panose="020F0502020204030204" pitchFamily="34" charset="0"/>
      <p:regular r:id="rId34"/>
      <p:bold r:id="rId35"/>
      <p:italic r:id="rId36"/>
      <p:boldItalic r:id="rId37"/>
    </p:embeddedFont>
    <p:embeddedFont>
      <p:font typeface="Arial Unicode MS" panose="020B0604020202020204" pitchFamily="34" charset="-128"/>
      <p:regular r:id="rId38"/>
    </p:embeddedFont>
    <p:embeddedFont>
      <p:font typeface="AR PL UMing CN" panose="020B0309010101010101" pitchFamily="49" charset="-128"/>
      <p:regular r:id="rId39"/>
    </p:embeddedFont>
    <p:embeddedFont>
      <p:font typeface="Doulos SIL" panose="02000500070000020004" pitchFamily="2" charset="0"/>
      <p:regular r:id="rId40"/>
    </p:embeddedFont>
    <p:embeddedFont>
      <p:font typeface="Constantia" panose="02030602050306030303" pitchFamily="18" charset="0"/>
      <p:regular r:id="rId41"/>
      <p:bold r:id="rId42"/>
      <p:italic r:id="rId43"/>
      <p:boldItalic r:id="rId44"/>
    </p:embeddedFont>
    <p:embeddedFont>
      <p:font typeface="Charis SIL" panose="02000500060000020004" pitchFamily="2" charset="0"/>
      <p:regular r:id="rId45"/>
      <p:bold r:id="rId46"/>
      <p:italic r:id="rId47"/>
      <p:boldItalic r:id="rId48"/>
    </p:embeddedFont>
    <p:embeddedFont>
      <p:font typeface="Wingdings 2" panose="05020102010507070707" pitchFamily="18" charset="2"/>
      <p:regular r:id="rId49"/>
    </p:embeddedFont>
    <p:embeddedFont>
      <p:font typeface="Linux Libertine" panose="02000503000000000000" pitchFamily="2" charset="0"/>
      <p:regular r:id="rId50"/>
      <p:bold r:id="rId51"/>
      <p:italic r:id="rId52"/>
      <p:boldItalic r:id="rId53"/>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BDFF"/>
    <a:srgbClr val="0033CC"/>
    <a:srgbClr val="1E03BD"/>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5" autoAdjust="0"/>
    <p:restoredTop sz="88186" autoAdjust="0"/>
  </p:normalViewPr>
  <p:slideViewPr>
    <p:cSldViewPr>
      <p:cViewPr varScale="1">
        <p:scale>
          <a:sx n="112" d="100"/>
          <a:sy n="112" d="100"/>
        </p:scale>
        <p:origin x="852" y="96"/>
      </p:cViewPr>
      <p:guideLst>
        <p:guide orient="horz" pos="2160"/>
        <p:guide pos="2880"/>
      </p:guideLst>
    </p:cSldViewPr>
  </p:slideViewPr>
  <p:notesTextViewPr>
    <p:cViewPr>
      <p:scale>
        <a:sx n="1" d="1"/>
        <a:sy n="1" d="1"/>
      </p:scale>
      <p:origin x="0" y="0"/>
    </p:cViewPr>
  </p:notesTextViewPr>
  <p:notesViewPr>
    <p:cSldViewPr>
      <p:cViewPr varScale="1">
        <p:scale>
          <a:sx n="83" d="100"/>
          <a:sy n="83" d="100"/>
        </p:scale>
        <p:origin x="-2040" y="-10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69D54EE4-D85E-4BAE-A37F-A2BF1C3AB90D}" type="datetimeFigureOut">
              <a:rPr lang="fr-FR" smtClean="0"/>
              <a:t>05/01/2020</a:t>
            </a:fld>
            <a:endParaRPr lang="fr-FR"/>
          </a:p>
        </p:txBody>
      </p:sp>
      <p:sp>
        <p:nvSpPr>
          <p:cNvPr id="4" name="Espace réservé du pied de page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CAB0A918-6A7C-4238-875B-E241AAEEE6E3}" type="slidenum">
              <a:rPr lang="fr-FR" smtClean="0"/>
              <a:t>‹N°›</a:t>
            </a:fld>
            <a:endParaRPr lang="fr-FR"/>
          </a:p>
        </p:txBody>
      </p:sp>
    </p:spTree>
    <p:extLst>
      <p:ext uri="{BB962C8B-B14F-4D97-AF65-F5344CB8AC3E}">
        <p14:creationId xmlns:p14="http://schemas.microsoft.com/office/powerpoint/2010/main" val="2619212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9A4C42DF-8648-44C7-B8DA-D4D587BDAD67}" type="datetimeFigureOut">
              <a:rPr lang="fr-FR" smtClean="0"/>
              <a:t>05/01/2020</a:t>
            </a:fld>
            <a:endParaRPr lang="fr-FR"/>
          </a:p>
        </p:txBody>
      </p:sp>
      <p:sp>
        <p:nvSpPr>
          <p:cNvPr id="4" name="Espace réservé de l'image des diapositives 3"/>
          <p:cNvSpPr>
            <a:spLocks noGrp="1" noRot="1" noChangeAspect="1"/>
          </p:cNvSpPr>
          <p:nvPr>
            <p:ph type="sldImg" idx="2"/>
          </p:nvPr>
        </p:nvSpPr>
        <p:spPr>
          <a:xfrm>
            <a:off x="1306513" y="765175"/>
            <a:ext cx="4168775" cy="3127375"/>
          </a:xfrm>
          <a:prstGeom prst="rect">
            <a:avLst/>
          </a:prstGeom>
          <a:noFill/>
          <a:ln w="12700">
            <a:solidFill>
              <a:prstClr val="black"/>
            </a:solidFill>
          </a:ln>
        </p:spPr>
        <p:txBody>
          <a:bodyPr vert="horz" lIns="99048" tIns="49524" rIns="99048" bIns="49524" rtlCol="0" anchor="ctr"/>
          <a:lstStyle/>
          <a:p>
            <a:endParaRPr lang="fr-FR"/>
          </a:p>
        </p:txBody>
      </p:sp>
      <p:sp>
        <p:nvSpPr>
          <p:cNvPr id="5" name="Espace réservé des commentaires 4"/>
          <p:cNvSpPr>
            <a:spLocks noGrp="1"/>
          </p:cNvSpPr>
          <p:nvPr>
            <p:ph type="body" sz="quarter" idx="3"/>
          </p:nvPr>
        </p:nvSpPr>
        <p:spPr>
          <a:xfrm>
            <a:off x="567985" y="4230745"/>
            <a:ext cx="5821385" cy="5236272"/>
          </a:xfrm>
          <a:prstGeom prst="rect">
            <a:avLst/>
          </a:prstGeom>
        </p:spPr>
        <p:txBody>
          <a:bodyPr vert="horz" lIns="99048" tIns="49524" rIns="99048" bIns="49524"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F8537F1A-D4A9-48B7-A8E2-A9E4302E4753}" type="slidenum">
              <a:rPr lang="fr-FR" smtClean="0"/>
              <a:t>‹N°›</a:t>
            </a:fld>
            <a:endParaRPr lang="fr-FR"/>
          </a:p>
        </p:txBody>
      </p:sp>
    </p:spTree>
    <p:extLst>
      <p:ext uri="{BB962C8B-B14F-4D97-AF65-F5344CB8AC3E}">
        <p14:creationId xmlns:p14="http://schemas.microsoft.com/office/powerpoint/2010/main" val="1252924861"/>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8537F1A-D4A9-48B7-A8E2-A9E4302E4753}" type="slidenum">
              <a:rPr lang="fr-FR" smtClean="0"/>
              <a:t>1</a:t>
            </a:fld>
            <a:endParaRPr lang="fr-FR"/>
          </a:p>
        </p:txBody>
      </p:sp>
    </p:spTree>
    <p:extLst>
      <p:ext uri="{BB962C8B-B14F-4D97-AF65-F5344CB8AC3E}">
        <p14:creationId xmlns:p14="http://schemas.microsoft.com/office/powerpoint/2010/main" val="3852964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Espace réservé de l'image des diapositives 1"/>
          <p:cNvSpPr>
            <a:spLocks noGrp="1" noRot="1" noChangeAspect="1" noTextEdit="1"/>
          </p:cNvSpPr>
          <p:nvPr>
            <p:ph type="sldImg"/>
          </p:nvPr>
        </p:nvSpPr>
        <p:spPr>
          <a:ln/>
        </p:spPr>
      </p:sp>
      <p:sp>
        <p:nvSpPr>
          <p:cNvPr id="12902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smtClean="0"/>
              <a:t>Amène des résultats pour le linguiste : u</a:t>
            </a:r>
            <a:r>
              <a:rPr lang="fr-FR" sz="1400" smtClean="0"/>
              <a:t>tile pour la documentation et la description. Utilisation sur le terrain testée en 2017.</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mtClean="0"/>
              <a:t>Canevas généré automatiquement ; finalisation manuelle.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mtClean="0"/>
              <a:t>(Pas de modèle de langage, seulement phonèmes.)</a:t>
            </a:r>
            <a:endParaRPr lang="fr-FR" dirty="0" smtClean="0"/>
          </a:p>
        </p:txBody>
      </p:sp>
      <p:sp>
        <p:nvSpPr>
          <p:cNvPr id="129028" name="Espace réservé du numéro de diapositive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BA543347-4118-43F4-A9CC-127813134244}" type="slidenum">
              <a:rPr lang="en-GB" altLang="en-US" smtClean="0">
                <a:ea typeface="Arial Unicode MS" panose="020B0604020202020204" pitchFamily="34" charset="-128"/>
              </a:rPr>
              <a:pPr>
                <a:spcBef>
                  <a:spcPct val="0"/>
                </a:spcBef>
                <a:buSzPct val="45000"/>
                <a:buFont typeface="Wingdings" panose="05000000000000000000" pitchFamily="2" charset="2"/>
                <a:buNone/>
              </a:pPr>
              <a:t>13</a:t>
            </a:fld>
            <a:endParaRPr lang="en-GB" altLang="en-US" smtClean="0">
              <a:ea typeface="Arial Unicode MS" panose="020B0604020202020204" pitchFamily="34" charset="-128"/>
            </a:endParaRPr>
          </a:p>
        </p:txBody>
      </p:sp>
    </p:spTree>
    <p:extLst>
      <p:ext uri="{BB962C8B-B14F-4D97-AF65-F5344CB8AC3E}">
        <p14:creationId xmlns:p14="http://schemas.microsoft.com/office/powerpoint/2010/main" val="3466671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A</a:t>
            </a:r>
            <a:r>
              <a:rPr lang="fr-FR" baseline="0" smtClean="0"/>
              <a:t>utour des données de langue NA de YONGNING s’est noué un contact avec un doctorant de Melbourne, qui, lui, met ses outils informatiques en libre accès.</a:t>
            </a:r>
          </a:p>
          <a:p>
            <a:r>
              <a:rPr lang="fr-FR" baseline="0" smtClean="0"/>
              <a:t>Avec 3h soigneusement transcrites, a réalisé un modèle acoustique de transcription automatique qui atteint une bonne précision.</a:t>
            </a:r>
            <a:endParaRPr lang="en-GB"/>
          </a:p>
        </p:txBody>
      </p:sp>
      <p:sp>
        <p:nvSpPr>
          <p:cNvPr id="4" name="Espace réservé du numéro de diapositive 3"/>
          <p:cNvSpPr>
            <a:spLocks noGrp="1"/>
          </p:cNvSpPr>
          <p:nvPr>
            <p:ph type="sldNum" sz="quarter" idx="10"/>
          </p:nvPr>
        </p:nvSpPr>
        <p:spPr/>
        <p:txBody>
          <a:bodyPr/>
          <a:lstStyle/>
          <a:p>
            <a:fld id="{F8537F1A-D4A9-48B7-A8E2-A9E4302E4753}" type="slidenum">
              <a:rPr lang="fr-FR" smtClean="0"/>
              <a:t>14</a:t>
            </a:fld>
            <a:endParaRPr lang="fr-FR"/>
          </a:p>
        </p:txBody>
      </p:sp>
    </p:spTree>
    <p:extLst>
      <p:ext uri="{BB962C8B-B14F-4D97-AF65-F5344CB8AC3E}">
        <p14:creationId xmlns:p14="http://schemas.microsoft.com/office/powerpoint/2010/main" val="3481892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Projet ANR.</a:t>
            </a:r>
            <a:endParaRPr lang="en-GB"/>
          </a:p>
        </p:txBody>
      </p:sp>
      <p:sp>
        <p:nvSpPr>
          <p:cNvPr id="4" name="Espace réservé du numéro de diapositive 3"/>
          <p:cNvSpPr>
            <a:spLocks noGrp="1"/>
          </p:cNvSpPr>
          <p:nvPr>
            <p:ph type="sldNum" sz="quarter" idx="10"/>
          </p:nvPr>
        </p:nvSpPr>
        <p:spPr/>
        <p:txBody>
          <a:bodyPr/>
          <a:lstStyle/>
          <a:p>
            <a:fld id="{F8537F1A-D4A9-48B7-A8E2-A9E4302E4753}" type="slidenum">
              <a:rPr lang="fr-FR" smtClean="0"/>
              <a:t>16</a:t>
            </a:fld>
            <a:endParaRPr lang="fr-FR"/>
          </a:p>
        </p:txBody>
      </p:sp>
    </p:spTree>
    <p:extLst>
      <p:ext uri="{BB962C8B-B14F-4D97-AF65-F5344CB8AC3E}">
        <p14:creationId xmlns:p14="http://schemas.microsoft.com/office/powerpoint/2010/main" val="1397066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Enjeux : « passage à l’échelle », collectif.</a:t>
            </a:r>
            <a:endParaRPr lang="en-GB"/>
          </a:p>
        </p:txBody>
      </p:sp>
      <p:sp>
        <p:nvSpPr>
          <p:cNvPr id="4" name="Espace réservé du numéro de diapositive 3"/>
          <p:cNvSpPr>
            <a:spLocks noGrp="1"/>
          </p:cNvSpPr>
          <p:nvPr>
            <p:ph type="sldNum" sz="quarter" idx="10"/>
          </p:nvPr>
        </p:nvSpPr>
        <p:spPr/>
        <p:txBody>
          <a:bodyPr/>
          <a:lstStyle/>
          <a:p>
            <a:fld id="{F8537F1A-D4A9-48B7-A8E2-A9E4302E4753}" type="slidenum">
              <a:rPr lang="fr-FR" smtClean="0"/>
              <a:t>19</a:t>
            </a:fld>
            <a:endParaRPr lang="fr-FR"/>
          </a:p>
        </p:txBody>
      </p:sp>
    </p:spTree>
    <p:extLst>
      <p:ext uri="{BB962C8B-B14F-4D97-AF65-F5344CB8AC3E}">
        <p14:creationId xmlns:p14="http://schemas.microsoft.com/office/powerpoint/2010/main" val="3224831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Comme boycott d’Elsevier. Fonctionne mal : il faut y retourner. </a:t>
            </a:r>
            <a:endParaRPr lang="en-GB"/>
          </a:p>
        </p:txBody>
      </p:sp>
      <p:sp>
        <p:nvSpPr>
          <p:cNvPr id="4" name="Espace réservé du numéro de diapositive 3"/>
          <p:cNvSpPr>
            <a:spLocks noGrp="1"/>
          </p:cNvSpPr>
          <p:nvPr>
            <p:ph type="sldNum" sz="quarter" idx="10"/>
          </p:nvPr>
        </p:nvSpPr>
        <p:spPr/>
        <p:txBody>
          <a:bodyPr/>
          <a:lstStyle/>
          <a:p>
            <a:fld id="{F8537F1A-D4A9-48B7-A8E2-A9E4302E4753}" type="slidenum">
              <a:rPr lang="fr-FR" smtClean="0"/>
              <a:t>23</a:t>
            </a:fld>
            <a:endParaRPr lang="fr-FR"/>
          </a:p>
        </p:txBody>
      </p:sp>
    </p:spTree>
    <p:extLst>
      <p:ext uri="{BB962C8B-B14F-4D97-AF65-F5344CB8AC3E}">
        <p14:creationId xmlns:p14="http://schemas.microsoft.com/office/powerpoint/2010/main" val="2895851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Education importante</a:t>
            </a:r>
            <a:r>
              <a:rPr lang="fr-FR" baseline="0" smtClean="0"/>
              <a:t> pour les citoyens d’aoi ?</a:t>
            </a:r>
            <a:endParaRPr lang="en-GB"/>
          </a:p>
        </p:txBody>
      </p:sp>
      <p:sp>
        <p:nvSpPr>
          <p:cNvPr id="4" name="Espace réservé du numéro de diapositive 3"/>
          <p:cNvSpPr>
            <a:spLocks noGrp="1"/>
          </p:cNvSpPr>
          <p:nvPr>
            <p:ph type="sldNum" sz="quarter" idx="10"/>
          </p:nvPr>
        </p:nvSpPr>
        <p:spPr/>
        <p:txBody>
          <a:bodyPr/>
          <a:lstStyle/>
          <a:p>
            <a:fld id="{F8537F1A-D4A9-48B7-A8E2-A9E4302E4753}" type="slidenum">
              <a:rPr lang="fr-FR" smtClean="0"/>
              <a:t>27</a:t>
            </a:fld>
            <a:endParaRPr lang="fr-FR"/>
          </a:p>
        </p:txBody>
      </p:sp>
    </p:spTree>
    <p:extLst>
      <p:ext uri="{BB962C8B-B14F-4D97-AF65-F5344CB8AC3E}">
        <p14:creationId xmlns:p14="http://schemas.microsoft.com/office/powerpoint/2010/main" val="4042704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 Communs de la connaissance »</a:t>
            </a:r>
            <a:endParaRPr lang="en-GB"/>
          </a:p>
        </p:txBody>
      </p:sp>
      <p:sp>
        <p:nvSpPr>
          <p:cNvPr id="4" name="Espace réservé du numéro de diapositive 3"/>
          <p:cNvSpPr>
            <a:spLocks noGrp="1"/>
          </p:cNvSpPr>
          <p:nvPr>
            <p:ph type="sldNum" sz="quarter" idx="10"/>
          </p:nvPr>
        </p:nvSpPr>
        <p:spPr/>
        <p:txBody>
          <a:bodyPr/>
          <a:lstStyle/>
          <a:p>
            <a:fld id="{F8537F1A-D4A9-48B7-A8E2-A9E4302E4753}" type="slidenum">
              <a:rPr lang="fr-FR" smtClean="0"/>
              <a:t>29</a:t>
            </a:fld>
            <a:endParaRPr lang="fr-FR"/>
          </a:p>
        </p:txBody>
      </p:sp>
    </p:spTree>
    <p:extLst>
      <p:ext uri="{BB962C8B-B14F-4D97-AF65-F5344CB8AC3E}">
        <p14:creationId xmlns:p14="http://schemas.microsoft.com/office/powerpoint/2010/main" val="1542300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Demande </a:t>
            </a:r>
            <a:r>
              <a:rPr lang="fr-FR" b="1" smtClean="0"/>
              <a:t>dans les laboratoires</a:t>
            </a:r>
            <a:r>
              <a:rPr lang="fr-FR" baseline="0" smtClean="0"/>
              <a:t> : « On voit que c’est devenu possible ; mais ça demande des efforts ; pour qu’on surmonte l’inertie et la paresse, à vous de nous faire envie. Venez nous chercher ! »</a:t>
            </a:r>
            <a:endParaRPr lang="en-GB"/>
          </a:p>
        </p:txBody>
      </p:sp>
      <p:sp>
        <p:nvSpPr>
          <p:cNvPr id="4" name="Espace réservé du numéro de diapositive 3"/>
          <p:cNvSpPr>
            <a:spLocks noGrp="1"/>
          </p:cNvSpPr>
          <p:nvPr>
            <p:ph type="sldNum" sz="quarter" idx="10"/>
          </p:nvPr>
        </p:nvSpPr>
        <p:spPr/>
        <p:txBody>
          <a:bodyPr/>
          <a:lstStyle/>
          <a:p>
            <a:fld id="{F8537F1A-D4A9-48B7-A8E2-A9E4302E4753}" type="slidenum">
              <a:rPr lang="fr-FR" smtClean="0"/>
              <a:t>3</a:t>
            </a:fld>
            <a:endParaRPr lang="fr-FR"/>
          </a:p>
        </p:txBody>
      </p:sp>
    </p:spTree>
    <p:extLst>
      <p:ext uri="{BB962C8B-B14F-4D97-AF65-F5344CB8AC3E}">
        <p14:creationId xmlns:p14="http://schemas.microsoft.com/office/powerpoint/2010/main" val="3192149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Au </a:t>
            </a:r>
            <a:r>
              <a:rPr lang="fr-FR" baseline="0" smtClean="0"/>
              <a:t>LACITO, nous avons eu à coeur, depuis les débuts de l’informatique, de tirer parti des nouvelles technologies pour construire une archive de langues à tradition orale, qui a pris en 2014 le nom de « Collection Pangloss ». Sur cette carte, accessible depuis la page d’accueil de la Collection Pangloss, on voit en orange les langues pour lesquelles des données sont déposées dans la Collection Pangloss. </a:t>
            </a:r>
          </a:p>
        </p:txBody>
      </p:sp>
      <p:sp>
        <p:nvSpPr>
          <p:cNvPr id="4" name="Espace réservé du numéro de diapositive 3"/>
          <p:cNvSpPr>
            <a:spLocks noGrp="1"/>
          </p:cNvSpPr>
          <p:nvPr>
            <p:ph type="sldNum" sz="quarter" idx="10"/>
          </p:nvPr>
        </p:nvSpPr>
        <p:spPr/>
        <p:txBody>
          <a:bodyPr/>
          <a:lstStyle/>
          <a:p>
            <a:fld id="{F8537F1A-D4A9-48B7-A8E2-A9E4302E4753}" type="slidenum">
              <a:rPr lang="fr-FR" smtClean="0"/>
              <a:t>4</a:t>
            </a:fld>
            <a:endParaRPr lang="fr-FR"/>
          </a:p>
        </p:txBody>
      </p:sp>
    </p:spTree>
    <p:extLst>
      <p:ext uri="{BB962C8B-B14F-4D97-AF65-F5344CB8AC3E}">
        <p14:creationId xmlns:p14="http://schemas.microsoft.com/office/powerpoint/2010/main" val="49909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Les </a:t>
            </a:r>
            <a:r>
              <a:rPr lang="fr-FR" baseline="0" smtClean="0"/>
              <a:t>données sont consultables en ligne, en libre accès, avec un simple navigateur. Et les fichiers originaux sont librement offerts au téléchargement, sans qu’il soit besoin de s’inscrire. En cela, la Collection Pangloss s’engage pour la Science ouverte, et nous en récoltons déjà les fruits. </a:t>
            </a:r>
            <a:endParaRPr lang="en-GB" dirty="0"/>
          </a:p>
        </p:txBody>
      </p:sp>
      <p:sp>
        <p:nvSpPr>
          <p:cNvPr id="4" name="Espace réservé du numéro de diapositive 3"/>
          <p:cNvSpPr>
            <a:spLocks noGrp="1"/>
          </p:cNvSpPr>
          <p:nvPr>
            <p:ph type="sldNum" sz="quarter" idx="10"/>
          </p:nvPr>
        </p:nvSpPr>
        <p:spPr/>
        <p:txBody>
          <a:bodyPr/>
          <a:lstStyle/>
          <a:p>
            <a:fld id="{F8537F1A-D4A9-48B7-A8E2-A9E4302E4753}" type="slidenum">
              <a:rPr lang="fr-FR" smtClean="0"/>
              <a:t>5</a:t>
            </a:fld>
            <a:endParaRPr lang="fr-FR"/>
          </a:p>
        </p:txBody>
      </p:sp>
    </p:spTree>
    <p:extLst>
      <p:ext uri="{BB962C8B-B14F-4D97-AF65-F5344CB8AC3E}">
        <p14:creationId xmlns:p14="http://schemas.microsoft.com/office/powerpoint/2010/main" val="2504505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La croissance</a:t>
            </a:r>
            <a:r>
              <a:rPr lang="fr-FR" baseline="0" smtClean="0"/>
              <a:t> quantitative de l’archive est importante ; mais dans cette présentation l’accent est mis sur les innovations, et leur apport pour la recherche.</a:t>
            </a:r>
            <a:endParaRPr lang="en-GB" dirty="0"/>
          </a:p>
        </p:txBody>
      </p:sp>
      <p:sp>
        <p:nvSpPr>
          <p:cNvPr id="4" name="Espace réservé du numéro de diapositive 3"/>
          <p:cNvSpPr>
            <a:spLocks noGrp="1"/>
          </p:cNvSpPr>
          <p:nvPr>
            <p:ph type="sldNum" sz="quarter" idx="10"/>
          </p:nvPr>
        </p:nvSpPr>
        <p:spPr/>
        <p:txBody>
          <a:bodyPr/>
          <a:lstStyle/>
          <a:p>
            <a:fld id="{F8537F1A-D4A9-48B7-A8E2-A9E4302E4753}" type="slidenum">
              <a:rPr lang="fr-FR" smtClean="0"/>
              <a:t>6</a:t>
            </a:fld>
            <a:endParaRPr lang="fr-FR"/>
          </a:p>
        </p:txBody>
      </p:sp>
    </p:spTree>
    <p:extLst>
      <p:ext uri="{BB962C8B-B14F-4D97-AF65-F5344CB8AC3E}">
        <p14:creationId xmlns:p14="http://schemas.microsoft.com/office/powerpoint/2010/main" val="1790074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pPr>
              <a:defRPr/>
            </a:pPr>
            <a:fld id="{0C1C6977-659C-4041-870A-52460CFBA339}" type="slidenum">
              <a:rPr lang="en-US" smtClean="0"/>
              <a:pPr>
                <a:defRPr/>
              </a:pPr>
              <a:t>7</a:t>
            </a:fld>
            <a:endParaRPr lang="en-US"/>
          </a:p>
        </p:txBody>
      </p:sp>
    </p:spTree>
    <p:extLst>
      <p:ext uri="{BB962C8B-B14F-4D97-AF65-F5344CB8AC3E}">
        <p14:creationId xmlns:p14="http://schemas.microsoft.com/office/powerpoint/2010/main" val="4043482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F8537F1A-D4A9-48B7-A8E2-A9E4302E4753}" type="slidenum">
              <a:rPr lang="fr-FR" smtClean="0"/>
              <a:t>8</a:t>
            </a:fld>
            <a:endParaRPr lang="fr-FR"/>
          </a:p>
        </p:txBody>
      </p:sp>
    </p:spTree>
    <p:extLst>
      <p:ext uri="{BB962C8B-B14F-4D97-AF65-F5344CB8AC3E}">
        <p14:creationId xmlns:p14="http://schemas.microsoft.com/office/powerpoint/2010/main" val="1138278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Ce sont ces données qui ont attiré l’attention</a:t>
            </a:r>
            <a:r>
              <a:rPr lang="fr-FR" baseline="0" smtClean="0"/>
              <a:t> d’équipes de TAL. </a:t>
            </a:r>
            <a:endParaRPr lang="en-GB"/>
          </a:p>
        </p:txBody>
      </p:sp>
      <p:sp>
        <p:nvSpPr>
          <p:cNvPr id="4" name="Espace réservé du numéro de diapositive 3"/>
          <p:cNvSpPr>
            <a:spLocks noGrp="1"/>
          </p:cNvSpPr>
          <p:nvPr>
            <p:ph type="sldNum" sz="quarter" idx="10"/>
          </p:nvPr>
        </p:nvSpPr>
        <p:spPr/>
        <p:txBody>
          <a:bodyPr/>
          <a:lstStyle/>
          <a:p>
            <a:fld id="{F8537F1A-D4A9-48B7-A8E2-A9E4302E4753}" type="slidenum">
              <a:rPr lang="fr-FR" smtClean="0"/>
              <a:t>9</a:t>
            </a:fld>
            <a:endParaRPr lang="fr-FR"/>
          </a:p>
        </p:txBody>
      </p:sp>
    </p:spTree>
    <p:extLst>
      <p:ext uri="{BB962C8B-B14F-4D97-AF65-F5344CB8AC3E}">
        <p14:creationId xmlns:p14="http://schemas.microsoft.com/office/powerpoint/2010/main" val="934182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Espace réservé de l'image des diapositives 1"/>
          <p:cNvSpPr>
            <a:spLocks noGrp="1" noRot="1" noChangeAspect="1" noTextEdit="1"/>
          </p:cNvSpPr>
          <p:nvPr>
            <p:ph type="sldImg"/>
          </p:nvPr>
        </p:nvSpPr>
        <p:spPr>
          <a:ln/>
        </p:spPr>
      </p:sp>
      <p:sp>
        <p:nvSpPr>
          <p:cNvPr id="12697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mtClean="0"/>
              <a:t>(LIRE)</a:t>
            </a:r>
            <a:endParaRPr lang="fr-FR" dirty="0" smtClean="0"/>
          </a:p>
        </p:txBody>
      </p:sp>
      <p:sp>
        <p:nvSpPr>
          <p:cNvPr id="126980" name="Espace réservé du numéro de diapositive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SzPct val="45000"/>
              <a:buFont typeface="Wingdings" panose="05000000000000000000" pitchFamily="2" charset="2"/>
              <a:buNone/>
            </a:pPr>
            <a:fld id="{A6A54EFF-777B-4487-9624-F62EBA366225}" type="slidenum">
              <a:rPr lang="en-GB" altLang="en-US" smtClean="0">
                <a:ea typeface="Arial Unicode MS" panose="020B0604020202020204" pitchFamily="34" charset="-128"/>
              </a:rPr>
              <a:pPr>
                <a:spcBef>
                  <a:spcPct val="0"/>
                </a:spcBef>
                <a:buSzPct val="45000"/>
                <a:buFont typeface="Wingdings" panose="05000000000000000000" pitchFamily="2" charset="2"/>
                <a:buNone/>
              </a:pPr>
              <a:t>12</a:t>
            </a:fld>
            <a:endParaRPr lang="en-GB" altLang="en-US" smtClean="0">
              <a:ea typeface="Arial Unicode MS" panose="020B0604020202020204" pitchFamily="34" charset="-128"/>
            </a:endParaRPr>
          </a:p>
        </p:txBody>
      </p:sp>
    </p:spTree>
    <p:extLst>
      <p:ext uri="{BB962C8B-B14F-4D97-AF65-F5344CB8AC3E}">
        <p14:creationId xmlns:p14="http://schemas.microsoft.com/office/powerpoint/2010/main" val="2371466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solidFill>
                  <a:schemeClr val="accent1">
                    <a:lumMod val="75000"/>
                  </a:schemeClr>
                </a:solidFill>
              </a:defRPr>
            </a:lvl1pPr>
          </a:lstStyle>
          <a:p>
            <a:r>
              <a:rPr kumimoji="0" lang="fr-FR" smtClean="0"/>
              <a:t>Modifiez le style du titre</a:t>
            </a:r>
            <a:endParaRPr kumimoji="0" lang="en-US"/>
          </a:p>
        </p:txBody>
      </p:sp>
      <p:sp>
        <p:nvSpPr>
          <p:cNvPr id="9" name="Sous-titre 8"/>
          <p:cNvSpPr>
            <a:spLocks noGrp="1"/>
          </p:cNvSpPr>
          <p:nvPr>
            <p:ph type="subTitle" idx="1"/>
          </p:nvPr>
        </p:nvSpPr>
        <p:spPr>
          <a:xfrm>
            <a:off x="2286000" y="5003322"/>
            <a:ext cx="6172200" cy="1059150"/>
          </a:xfrm>
        </p:spPr>
        <p:txBody>
          <a:bodyPr>
            <a:normAutofit/>
          </a:bodyPr>
          <a:lstStyle>
            <a:lvl1pPr marL="0" indent="0" algn="l">
              <a:buNone/>
              <a:defRPr sz="20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B1B75556-3A7F-4586-8936-61B47CB4732B}" type="datetime1">
              <a:rPr lang="fr-FR" smtClean="0"/>
              <a:t>05/01/2020</a:t>
            </a:fld>
            <a:endParaRPr lang="fr-FR"/>
          </a:p>
        </p:txBody>
      </p:sp>
      <p:sp>
        <p:nvSpPr>
          <p:cNvPr id="17" name="Espace réservé du pied de page 16"/>
          <p:cNvSpPr>
            <a:spLocks noGrp="1"/>
          </p:cNvSpPr>
          <p:nvPr>
            <p:ph type="ftr" sz="quarter" idx="11"/>
          </p:nvPr>
        </p:nvSpPr>
        <p:spPr bwMode="auto">
          <a:xfrm rot="5400000">
            <a:off x="6843835" y="4415102"/>
            <a:ext cx="4124467" cy="384048"/>
          </a:xfrm>
        </p:spPr>
        <p:txBody>
          <a:bodyPr/>
          <a:lstStyle/>
          <a:p>
            <a:endParaRPr lang="fr-F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E2ABA2DC-C91A-4474-B60C-48D475808927}" type="slidenum">
              <a:rPr lang="fr-FR" smtClean="0"/>
              <a:t>‹N°›</a:t>
            </a:fld>
            <a:endParaRPr lang="fr-F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20898E8D-135C-403F-938B-8DB6C0308759}" type="datetime1">
              <a:rPr lang="fr-FR" smtClean="0"/>
              <a:t>05/01/2020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2ABA2DC-C91A-4474-B60C-48D475808927}"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A6645588-D0D3-4BAC-9FF0-039051963543}" type="datetime1">
              <a:rPr lang="fr-FR" smtClean="0"/>
              <a:t>05/01/2020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2ABA2DC-C91A-4474-B60C-48D475808927}"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e la date 5"/>
          <p:cNvSpPr>
            <a:spLocks noGrp="1"/>
          </p:cNvSpPr>
          <p:nvPr>
            <p:ph type="dt" sz="half" idx="10"/>
          </p:nvPr>
        </p:nvSpPr>
        <p:spPr>
          <a:xfrm>
            <a:off x="685800" y="6248400"/>
            <a:ext cx="1905000" cy="457200"/>
          </a:xfrm>
          <a:prstGeom prst="rect">
            <a:avLst/>
          </a:prstGeom>
        </p:spPr>
        <p:txBody>
          <a:bodyPr/>
          <a:lstStyle>
            <a:lvl1pPr defTabSz="914400" eaLnBrk="1" fontAlgn="auto" hangingPunct="1">
              <a:spcBef>
                <a:spcPts val="0"/>
              </a:spcBef>
              <a:spcAft>
                <a:spcPts val="0"/>
              </a:spcAft>
              <a:defRPr sz="1800">
                <a:solidFill>
                  <a:srgbClr val="000000"/>
                </a:solidFill>
                <a:latin typeface="Calibri"/>
                <a:ea typeface="+mn-ea"/>
                <a:cs typeface="+mn-cs"/>
              </a:defRPr>
            </a:lvl1pPr>
          </a:lstStyle>
          <a:p>
            <a:pPr>
              <a:defRPr/>
            </a:pPr>
            <a:endParaRPr lang="fr-FR"/>
          </a:p>
        </p:txBody>
      </p:sp>
      <p:sp>
        <p:nvSpPr>
          <p:cNvPr id="7" name="Espace réservé du pied de page 6"/>
          <p:cNvSpPr>
            <a:spLocks noGrp="1"/>
          </p:cNvSpPr>
          <p:nvPr>
            <p:ph type="ftr" sz="quarter" idx="11"/>
          </p:nvPr>
        </p:nvSpPr>
        <p:spPr>
          <a:xfrm>
            <a:off x="3124200" y="6248400"/>
            <a:ext cx="2895600" cy="457200"/>
          </a:xfrm>
          <a:prstGeom prst="rect">
            <a:avLst/>
          </a:prstGeom>
        </p:spPr>
        <p:txBody>
          <a:bodyPr/>
          <a:lstStyle>
            <a:lvl1pPr defTabSz="914400" eaLnBrk="1" fontAlgn="auto" hangingPunct="1">
              <a:spcBef>
                <a:spcPts val="0"/>
              </a:spcBef>
              <a:spcAft>
                <a:spcPts val="0"/>
              </a:spcAft>
              <a:defRPr sz="1800">
                <a:solidFill>
                  <a:srgbClr val="000000"/>
                </a:solidFill>
                <a:latin typeface="Calibri"/>
                <a:ea typeface="+mn-ea"/>
                <a:cs typeface="+mn-cs"/>
              </a:defRPr>
            </a:lvl1pPr>
          </a:lstStyle>
          <a:p>
            <a:pPr>
              <a:defRPr/>
            </a:pPr>
            <a:endParaRPr lang="fr-FR"/>
          </a:p>
        </p:txBody>
      </p:sp>
      <p:sp>
        <p:nvSpPr>
          <p:cNvPr id="8" name="Espace réservé du numéro de diapositive 7"/>
          <p:cNvSpPr>
            <a:spLocks noGrp="1"/>
          </p:cNvSpPr>
          <p:nvPr>
            <p:ph type="sldNum" sz="quarter" idx="12"/>
          </p:nvPr>
        </p:nvSpPr>
        <p:spPr/>
        <p:txBody>
          <a:bodyPr/>
          <a:lstStyle>
            <a:lvl1pPr defTabSz="449263" fontAlgn="base">
              <a:spcBef>
                <a:spcPct val="0"/>
              </a:spcBef>
              <a:spcAft>
                <a:spcPct val="0"/>
              </a:spcAft>
              <a:defRPr>
                <a:latin typeface="Times New Roman" panose="02020603050405020304" pitchFamily="18" charset="0"/>
                <a:ea typeface="Arial Unicode MS" panose="020B0604020202020204" pitchFamily="34" charset="-128"/>
                <a:cs typeface="Arial Unicode MS" panose="020B0604020202020204" pitchFamily="34" charset="-128"/>
              </a:defRPr>
            </a:lvl1pPr>
          </a:lstStyle>
          <a:p>
            <a:pPr>
              <a:defRPr/>
            </a:pPr>
            <a:fld id="{93F1FB38-0D44-44A3-893F-28E85A86645A}" type="slidenum">
              <a:rPr lang="fr-FR"/>
              <a:pPr>
                <a:defRPr/>
              </a:pPr>
              <a:t>‹N°›</a:t>
            </a:fld>
            <a:endParaRPr lang="fr-FR">
              <a:solidFill>
                <a:srgbClr val="000000"/>
              </a:solidFill>
            </a:endParaRPr>
          </a:p>
        </p:txBody>
      </p:sp>
    </p:spTree>
    <p:extLst>
      <p:ext uri="{BB962C8B-B14F-4D97-AF65-F5344CB8AC3E}">
        <p14:creationId xmlns:p14="http://schemas.microsoft.com/office/powerpoint/2010/main" val="3426110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8" name="Espace réservé du contenu 7"/>
          <p:cNvSpPr>
            <a:spLocks noGrp="1"/>
          </p:cNvSpPr>
          <p:nvPr>
            <p:ph sz="quarter" idx="1"/>
          </p:nvPr>
        </p:nvSpPr>
        <p:spPr>
          <a:xfrm>
            <a:off x="457200" y="1340768"/>
            <a:ext cx="7715200" cy="5256584"/>
          </a:xfrm>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0E531919-3F42-475A-8A75-17CE4C7C3980}" type="datetime1">
              <a:rPr lang="fr-FR" smtClean="0"/>
              <a:t>05/01/2020</a:t>
            </a:fld>
            <a:endParaRPr lang="fr-FR"/>
          </a:p>
        </p:txBody>
      </p:sp>
      <p:sp>
        <p:nvSpPr>
          <p:cNvPr id="9" name="Espace réservé du numéro de diapositive 8"/>
          <p:cNvSpPr>
            <a:spLocks noGrp="1"/>
          </p:cNvSpPr>
          <p:nvPr>
            <p:ph type="sldNum" sz="quarter" idx="15"/>
          </p:nvPr>
        </p:nvSpPr>
        <p:spPr/>
        <p:txBody>
          <a:bodyPr rtlCol="0"/>
          <a:lstStyle>
            <a:lvl1pPr>
              <a:defRPr sz="1400">
                <a:solidFill>
                  <a:schemeClr val="bg1">
                    <a:lumMod val="95000"/>
                  </a:schemeClr>
                </a:solidFill>
              </a:defRPr>
            </a:lvl1pPr>
          </a:lstStyle>
          <a:p>
            <a:fld id="{E2ABA2DC-C91A-4474-B60C-48D475808927}"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3B3FB487-76BD-4E91-94B0-62480B4BAC3D}" type="datetime1">
              <a:rPr lang="fr-FR" smtClean="0"/>
              <a:t>05/01/2020</a:t>
            </a:fld>
            <a:endParaRPr lang="fr-F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E2ABA2DC-C91A-4474-B60C-48D475808927}" type="slidenum">
              <a:rPr lang="fr-FR" smtClean="0"/>
              <a:t>‹N°›</a:t>
            </a:fld>
            <a:endParaRPr lang="fr-F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5" name="Espace réservé de la date 4"/>
          <p:cNvSpPr>
            <a:spLocks noGrp="1"/>
          </p:cNvSpPr>
          <p:nvPr>
            <p:ph type="dt" sz="half" idx="10"/>
          </p:nvPr>
        </p:nvSpPr>
        <p:spPr/>
        <p:txBody>
          <a:bodyPr/>
          <a:lstStyle/>
          <a:p>
            <a:fld id="{E6F3741C-5540-41E6-A186-5FCC2BE043B9}" type="datetime1">
              <a:rPr lang="fr-FR" smtClean="0"/>
              <a:t>05/01/2020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2ABA2DC-C91A-4474-B60C-48D475808927}" type="slidenum">
              <a:rPr lang="fr-FR" smtClean="0"/>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smtClean="0"/>
              <a:t>Modifiez le style du titre</a:t>
            </a:r>
            <a:endParaRPr kumimoji="0" lang="en-US"/>
          </a:p>
        </p:txBody>
      </p:sp>
      <p:sp>
        <p:nvSpPr>
          <p:cNvPr id="7" name="Espace réservé de la date 6"/>
          <p:cNvSpPr>
            <a:spLocks noGrp="1"/>
          </p:cNvSpPr>
          <p:nvPr>
            <p:ph type="dt" sz="half" idx="10"/>
          </p:nvPr>
        </p:nvSpPr>
        <p:spPr/>
        <p:txBody>
          <a:bodyPr/>
          <a:lstStyle/>
          <a:p>
            <a:fld id="{6A094FB2-E2EA-4C2E-9863-BDBC3D3B36B3}" type="datetime1">
              <a:rPr lang="fr-FR" smtClean="0"/>
              <a:t>05/01/2020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2ABA2DC-C91A-4474-B60C-48D475808927}" type="slidenum">
              <a:rPr lang="fr-FR" smtClean="0"/>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Modifiez les styles du texte du masque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6" name="Espace réservé de la date 5"/>
          <p:cNvSpPr>
            <a:spLocks noGrp="1"/>
          </p:cNvSpPr>
          <p:nvPr>
            <p:ph type="dt" sz="half" idx="10"/>
          </p:nvPr>
        </p:nvSpPr>
        <p:spPr/>
        <p:txBody>
          <a:bodyPr rtlCol="0"/>
          <a:lstStyle/>
          <a:p>
            <a:fld id="{95DBE0E8-80B8-45A9-BB92-0D1AC8C45151}" type="datetime1">
              <a:rPr lang="fr-FR" smtClean="0"/>
              <a:t>05/01/2020</a:t>
            </a:fld>
            <a:endParaRPr lang="fr-FR"/>
          </a:p>
        </p:txBody>
      </p:sp>
      <p:sp>
        <p:nvSpPr>
          <p:cNvPr id="7" name="Espace réservé du numéro de diapositive 6"/>
          <p:cNvSpPr>
            <a:spLocks noGrp="1"/>
          </p:cNvSpPr>
          <p:nvPr>
            <p:ph type="sldNum" sz="quarter" idx="11"/>
          </p:nvPr>
        </p:nvSpPr>
        <p:spPr/>
        <p:txBody>
          <a:bodyPr rtlCol="0"/>
          <a:lstStyle/>
          <a:p>
            <a:fld id="{E2ABA2DC-C91A-4474-B60C-48D475808927}" type="slidenum">
              <a:rPr lang="fr-FR" smtClean="0"/>
              <a:t>‹N°›</a:t>
            </a:fld>
            <a:endParaRPr lang="fr-FR"/>
          </a:p>
        </p:txBody>
      </p:sp>
      <p:sp>
        <p:nvSpPr>
          <p:cNvPr id="8" name="Espace réservé du pied de page 7"/>
          <p:cNvSpPr>
            <a:spLocks noGrp="1"/>
          </p:cNvSpPr>
          <p:nvPr>
            <p:ph type="ftr" sz="quarter" idx="12"/>
          </p:nvPr>
        </p:nvSpPr>
        <p:spPr/>
        <p:txBody>
          <a:bodyPr rtlCol="0"/>
          <a:lstStyle/>
          <a:p>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B0F11EB-6AC9-46A2-8375-81C8EF6ACCF3}" type="datetime1">
              <a:rPr lang="fr-FR" smtClean="0"/>
              <a:t>05/01/2020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2ABA2DC-C91A-4474-B60C-48D475808927}"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smtClean="0"/>
              <a:t>Modifiez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smtClean="0"/>
              <a:t>Modifiez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1" name="Espace réservé de la date 20"/>
          <p:cNvSpPr>
            <a:spLocks noGrp="1"/>
          </p:cNvSpPr>
          <p:nvPr>
            <p:ph type="dt" sz="half" idx="14"/>
          </p:nvPr>
        </p:nvSpPr>
        <p:spPr/>
        <p:txBody>
          <a:bodyPr rtlCol="0"/>
          <a:lstStyle/>
          <a:p>
            <a:fld id="{219CCC47-F375-41FD-8A25-23C613A101B7}" type="datetime1">
              <a:rPr lang="fr-FR" smtClean="0"/>
              <a:t>05/01/2020</a:t>
            </a:fld>
            <a:endParaRPr lang="fr-FR"/>
          </a:p>
        </p:txBody>
      </p:sp>
      <p:sp>
        <p:nvSpPr>
          <p:cNvPr id="22" name="Espace réservé du numéro de diapositive 21"/>
          <p:cNvSpPr>
            <a:spLocks noGrp="1"/>
          </p:cNvSpPr>
          <p:nvPr>
            <p:ph type="sldNum" sz="quarter" idx="15"/>
          </p:nvPr>
        </p:nvSpPr>
        <p:spPr/>
        <p:txBody>
          <a:bodyPr rtlCol="0"/>
          <a:lstStyle/>
          <a:p>
            <a:fld id="{E2ABA2DC-C91A-4474-B60C-48D475808927}" type="slidenum">
              <a:rPr lang="fr-FR" smtClean="0"/>
              <a:t>‹N°›</a:t>
            </a:fld>
            <a:endParaRPr lang="fr-FR"/>
          </a:p>
        </p:txBody>
      </p:sp>
      <p:sp>
        <p:nvSpPr>
          <p:cNvPr id="23" name="Espace réservé du pied de page 22"/>
          <p:cNvSpPr>
            <a:spLocks noGrp="1"/>
          </p:cNvSpPr>
          <p:nvPr>
            <p:ph type="ftr" sz="quarter" idx="16"/>
          </p:nvPr>
        </p:nvSpPr>
        <p:spPr/>
        <p:txBody>
          <a:bodyPr rtlCol="0"/>
          <a:lstStyle/>
          <a:p>
            <a:endParaRPr lang="fr-F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smtClean="0"/>
              <a:t>Modifiez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smtClean="0"/>
              <a:t>Modifiez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Espace réservé de la date 16"/>
          <p:cNvSpPr>
            <a:spLocks noGrp="1"/>
          </p:cNvSpPr>
          <p:nvPr>
            <p:ph type="dt" sz="half" idx="10"/>
          </p:nvPr>
        </p:nvSpPr>
        <p:spPr/>
        <p:txBody>
          <a:bodyPr rtlCol="0"/>
          <a:lstStyle/>
          <a:p>
            <a:fld id="{E075B758-8736-4B81-B00C-B3A299C8792D}" type="datetime1">
              <a:rPr lang="fr-FR" smtClean="0"/>
              <a:t>05/01/2020</a:t>
            </a:fld>
            <a:endParaRPr lang="fr-FR"/>
          </a:p>
        </p:txBody>
      </p:sp>
      <p:sp>
        <p:nvSpPr>
          <p:cNvPr id="18" name="Espace réservé du numéro de diapositive 17"/>
          <p:cNvSpPr>
            <a:spLocks noGrp="1"/>
          </p:cNvSpPr>
          <p:nvPr>
            <p:ph type="sldNum" sz="quarter" idx="11"/>
          </p:nvPr>
        </p:nvSpPr>
        <p:spPr/>
        <p:txBody>
          <a:bodyPr rtlCol="0"/>
          <a:lstStyle/>
          <a:p>
            <a:fld id="{E2ABA2DC-C91A-4474-B60C-48D475808927}" type="slidenum">
              <a:rPr lang="fr-FR" smtClean="0"/>
              <a:t>‹N°›</a:t>
            </a:fld>
            <a:endParaRPr lang="fr-FR"/>
          </a:p>
        </p:txBody>
      </p:sp>
      <p:sp>
        <p:nvSpPr>
          <p:cNvPr id="21" name="Espace réservé du pied de page 20"/>
          <p:cNvSpPr>
            <a:spLocks noGrp="1"/>
          </p:cNvSpPr>
          <p:nvPr>
            <p:ph type="ftr" sz="quarter" idx="12"/>
          </p:nvPr>
        </p:nvSpPr>
        <p:spPr/>
        <p:txBody>
          <a:bodyPr rtlCol="0"/>
          <a:lstStyle/>
          <a:p>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Espace réservé du titre 21"/>
          <p:cNvSpPr>
            <a:spLocks noGrp="1"/>
          </p:cNvSpPr>
          <p:nvPr>
            <p:ph type="title"/>
          </p:nvPr>
        </p:nvSpPr>
        <p:spPr>
          <a:xfrm>
            <a:off x="457200" y="274638"/>
            <a:ext cx="7699248" cy="922114"/>
          </a:xfrm>
          <a:prstGeom prst="rect">
            <a:avLst/>
          </a:prstGeom>
        </p:spPr>
        <p:txBody>
          <a:bodyPr vert="horz" anchor="b">
            <a:normAutofit/>
          </a:bodyPr>
          <a:lstStyle/>
          <a:p>
            <a:r>
              <a:rPr kumimoji="0" lang="fr-FR" smtClean="0"/>
              <a:t>Modifiez le style du titre</a:t>
            </a:r>
            <a:endParaRPr kumimoji="0" lang="en-US"/>
          </a:p>
        </p:txBody>
      </p:sp>
      <p:sp>
        <p:nvSpPr>
          <p:cNvPr id="13" name="Espace réservé du texte 12"/>
          <p:cNvSpPr>
            <a:spLocks noGrp="1"/>
          </p:cNvSpPr>
          <p:nvPr>
            <p:ph type="body" idx="1"/>
          </p:nvPr>
        </p:nvSpPr>
        <p:spPr>
          <a:xfrm>
            <a:off x="457200" y="1340768"/>
            <a:ext cx="7699248" cy="5256584"/>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2F63FAAC-7F4E-4271-A05A-A93948544B20}" type="datetime1">
              <a:rPr lang="fr-FR" smtClean="0"/>
              <a:t>05/01/2020</a:t>
            </a:fld>
            <a:endParaRPr lang="fr-F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lipse 11"/>
          <p:cNvSpPr/>
          <p:nvPr/>
        </p:nvSpPr>
        <p:spPr>
          <a:xfrm>
            <a:off x="8156448" y="6093296"/>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600" dirty="0">
              <a:solidFill>
                <a:schemeClr val="bg1">
                  <a:lumMod val="95000"/>
                </a:schemeClr>
              </a:solidFill>
            </a:endParaRPr>
          </a:p>
        </p:txBody>
      </p:sp>
      <p:sp>
        <p:nvSpPr>
          <p:cNvPr id="23" name="Espace réservé du numéro de diapositive 22"/>
          <p:cNvSpPr>
            <a:spLocks noGrp="1"/>
          </p:cNvSpPr>
          <p:nvPr>
            <p:ph type="sldNum" sz="quarter" idx="4"/>
          </p:nvPr>
        </p:nvSpPr>
        <p:spPr>
          <a:xfrm>
            <a:off x="8129016" y="6112346"/>
            <a:ext cx="609600" cy="521208"/>
          </a:xfrm>
          <a:prstGeom prst="rect">
            <a:avLst/>
          </a:prstGeom>
        </p:spPr>
        <p:txBody>
          <a:bodyPr vert="horz" anchor="ctr"/>
          <a:lstStyle>
            <a:lvl1pPr algn="ctr" eaLnBrk="1" latinLnBrk="0" hangingPunct="1">
              <a:defRPr kumimoji="0" sz="1600" b="1">
                <a:solidFill>
                  <a:srgbClr val="FFFFFF"/>
                </a:solidFill>
              </a:defRPr>
            </a:lvl1pPr>
          </a:lstStyle>
          <a:p>
            <a:fld id="{8645FFC0-016A-4A04-AB20-E9F28423CDA7}" type="slidenum">
              <a:rPr lang="fr-FR" smtClean="0"/>
              <a:pPr/>
              <a:t>‹N°›</a:t>
            </a:fld>
            <a:endParaRPr lang="fr-FR"/>
          </a:p>
        </p:txBody>
      </p:sp>
      <p:pic>
        <p:nvPicPr>
          <p:cNvPr id="15" name="Picture 3" descr="C:\Alex\a_Dropbox\Dropbox\Direction-LACITO\LACITO\Logos\LACITO_bleu_tr.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5400000">
            <a:off x="7745143" y="4936377"/>
            <a:ext cx="1391070" cy="53655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eaLnBrk="1" latinLnBrk="0" hangingPunct="1">
        <a:spcBef>
          <a:spcPct val="0"/>
        </a:spcBef>
        <a:buNone/>
        <a:defRPr kumimoji="0" sz="3000" b="1" kern="1200" cap="small" baseline="0">
          <a:solidFill>
            <a:schemeClr val="accent1">
              <a:lumMod val="75000"/>
            </a:schemeClr>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wmf"/><Relationship Id="rId4" Type="http://schemas.openxmlformats.org/officeDocument/2006/relationships/image" Target="../media/image4.jpeg"/><Relationship Id="rId9"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21.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2.w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3.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24.w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25.wmf"/><Relationship Id="rId4" Type="http://schemas.openxmlformats.org/officeDocument/2006/relationships/oleObject" Target="../embeddings/oleObject8.bin"/></Relationships>
</file>

<file path=ppt/slides/_rels/slide17.xml.rels><?xml version="1.0" encoding="UTF-8" standalone="yes"?>
<Relationships xmlns="http://schemas.openxmlformats.org/package/2006/relationships"><Relationship Id="rId3" Type="http://schemas.openxmlformats.org/officeDocument/2006/relationships/hyperlink" Target="https://leblob.fr/societe/faut-il-sauver-les-langues-en-danger"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29.wmf"/><Relationship Id="rId4" Type="http://schemas.openxmlformats.org/officeDocument/2006/relationships/oleObject" Target="../embeddings/oleObject9.bin"/></Relationships>
</file>

<file path=ppt/slides/_rels/slide2.xml.rels><?xml version="1.0" encoding="UTF-8" standalone="yes"?>
<Relationships xmlns="http://schemas.openxmlformats.org/package/2006/relationships"><Relationship Id="rId3" Type="http://schemas.openxmlformats.org/officeDocument/2006/relationships/hyperlink" Target="https://cocoon.huma-num.fr/" TargetMode="External"/><Relationship Id="rId2" Type="http://schemas.openxmlformats.org/officeDocument/2006/relationships/hyperlink" Target="https://lacito.vjf.cnrs.fr/pangloss/" TargetMode="External"/><Relationship Id="rId1" Type="http://schemas.openxmlformats.org/officeDocument/2006/relationships/slideLayout" Target="../slideLayouts/slideLayout2.xml"/><Relationship Id="rId6" Type="http://schemas.openxmlformats.org/officeDocument/2006/relationships/hyperlink" Target="http://hdl.handle.net/10125/24793" TargetMode="External"/><Relationship Id="rId5" Type="http://schemas.openxmlformats.org/officeDocument/2006/relationships/hyperlink" Target="http://langsci-press.org/catalog/book/109" TargetMode="External"/><Relationship Id="rId4" Type="http://schemas.openxmlformats.org/officeDocument/2006/relationships/hyperlink" Target="http://hdl.handle.net/10125/4621" TargetMode="Externa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30.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2.bin"/><Relationship Id="rId5" Type="http://schemas.openxmlformats.org/officeDocument/2006/relationships/image" Target="../media/image31.wmf"/><Relationship Id="rId4" Type="http://schemas.openxmlformats.org/officeDocument/2006/relationships/oleObject" Target="../embeddings/oleObject11.bin"/></Relationships>
</file>

<file path=ppt/slides/_rels/slide24.xml.rels><?xml version="1.0" encoding="UTF-8" standalone="yes"?>
<Relationships xmlns="http://schemas.openxmlformats.org/package/2006/relationships"><Relationship Id="rId2" Type="http://schemas.openxmlformats.org/officeDocument/2006/relationships/hyperlink" Target="http://dx.doi.org/10.1037/pspi0000226"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34.wm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15.xml"/><Relationship Id="rId7" Type="http://schemas.openxmlformats.org/officeDocument/2006/relationships/image" Target="../media/image36.wmf"/><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15.bin"/><Relationship Id="rId5" Type="http://schemas.openxmlformats.org/officeDocument/2006/relationships/image" Target="../media/image35.wmf"/><Relationship Id="rId4" Type="http://schemas.openxmlformats.org/officeDocument/2006/relationships/oleObject" Target="../embeddings/oleObject14.bin"/><Relationship Id="rId9" Type="http://schemas.openxmlformats.org/officeDocument/2006/relationships/image" Target="../media/image37.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39.jpeg"/><Relationship Id="rId5" Type="http://schemas.openxmlformats.org/officeDocument/2006/relationships/image" Target="../media/image38.wmf"/><Relationship Id="rId4" Type="http://schemas.openxmlformats.org/officeDocument/2006/relationships/oleObject" Target="../embeddings/oleObject17.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6.xml"/><Relationship Id="rId7"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oleObject" Target="../embeddings/oleObject2.bin"/><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20.wmf"/><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76" name="Picture 12" descr="PDD2019_no-t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4" y="3098861"/>
            <a:ext cx="9201954" cy="378904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ctrTitle"/>
          </p:nvPr>
        </p:nvSpPr>
        <p:spPr>
          <a:xfrm>
            <a:off x="899592" y="1052736"/>
            <a:ext cx="7992888" cy="1229522"/>
          </a:xfrm>
        </p:spPr>
        <p:txBody>
          <a:bodyPr>
            <a:normAutofit/>
          </a:bodyPr>
          <a:lstStyle/>
          <a:p>
            <a:pPr algn="r"/>
            <a:r>
              <a:rPr lang="fr-FR" sz="2800">
                <a:solidFill>
                  <a:schemeClr val="accent1"/>
                </a:solidFill>
              </a:rPr>
              <a:t>La </a:t>
            </a:r>
            <a:r>
              <a:rPr lang="fr-FR" sz="2800" smtClean="0">
                <a:solidFill>
                  <a:schemeClr val="accent1"/>
                </a:solidFill>
              </a:rPr>
              <a:t>« linguistique </a:t>
            </a:r>
            <a:r>
              <a:rPr lang="fr-FR" sz="2800">
                <a:solidFill>
                  <a:schemeClr val="accent1"/>
                </a:solidFill>
              </a:rPr>
              <a:t>des </a:t>
            </a:r>
            <a:r>
              <a:rPr lang="fr-FR" sz="2800" smtClean="0">
                <a:solidFill>
                  <a:schemeClr val="accent1"/>
                </a:solidFill>
              </a:rPr>
              <a:t>langues » </a:t>
            </a:r>
            <a:br>
              <a:rPr lang="fr-FR" sz="2800" smtClean="0">
                <a:solidFill>
                  <a:schemeClr val="accent1"/>
                </a:solidFill>
              </a:rPr>
            </a:br>
            <a:r>
              <a:rPr lang="fr-FR" sz="2800" smtClean="0">
                <a:solidFill>
                  <a:schemeClr val="accent1"/>
                </a:solidFill>
              </a:rPr>
              <a:t>à </a:t>
            </a:r>
            <a:r>
              <a:rPr lang="fr-FR" sz="2800">
                <a:solidFill>
                  <a:schemeClr val="accent1"/>
                </a:solidFill>
              </a:rPr>
              <a:t>l'heure de la science </a:t>
            </a:r>
            <a:r>
              <a:rPr lang="fr-FR" sz="2800" smtClean="0">
                <a:solidFill>
                  <a:schemeClr val="accent1"/>
                </a:solidFill>
              </a:rPr>
              <a:t>ouverte</a:t>
            </a:r>
            <a:endParaRPr lang="fr-FR" sz="2600" i="1" dirty="0">
              <a:solidFill>
                <a:schemeClr val="accent1"/>
              </a:solidFill>
            </a:endParaRPr>
          </a:p>
        </p:txBody>
      </p:sp>
      <p:sp>
        <p:nvSpPr>
          <p:cNvPr id="3" name="Sous-titre 2"/>
          <p:cNvSpPr>
            <a:spLocks noGrp="1"/>
          </p:cNvSpPr>
          <p:nvPr>
            <p:ph type="subTitle" idx="1"/>
          </p:nvPr>
        </p:nvSpPr>
        <p:spPr>
          <a:xfrm>
            <a:off x="2411760" y="2348880"/>
            <a:ext cx="6408712" cy="657926"/>
          </a:xfrm>
        </p:spPr>
        <p:txBody>
          <a:bodyPr>
            <a:noAutofit/>
          </a:bodyPr>
          <a:lstStyle/>
          <a:p>
            <a:pPr algn="r"/>
            <a:r>
              <a:rPr lang="fr-FR" smtClean="0"/>
              <a:t>La </a:t>
            </a:r>
            <a:r>
              <a:rPr lang="fr-FR"/>
              <a:t>Collection </a:t>
            </a:r>
            <a:r>
              <a:rPr lang="fr-FR" smtClean="0"/>
              <a:t>Pangloss</a:t>
            </a:r>
            <a:endParaRPr lang="fr-FR" cap="small" dirty="0">
              <a:solidFill>
                <a:schemeClr val="bg2">
                  <a:lumMod val="50000"/>
                </a:schemeClr>
              </a:solidFill>
            </a:endParaRPr>
          </a:p>
        </p:txBody>
      </p:sp>
      <p:pic>
        <p:nvPicPr>
          <p:cNvPr id="1027" name="Picture 3" descr="C:\Alex\a_Dropbox\Dropbox\Direction-LACITO\LACITO\Logos\Inalco2_t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5823" y="228232"/>
            <a:ext cx="1440160" cy="5839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lex\a_Dropbox\Dropbox\Direction-LACITO\LACITO\Logos\logo_Univ_Paris3_t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1459" y="191875"/>
            <a:ext cx="906805" cy="6566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lex\a_Dropbox\Dropbox\Direction-LACITO\LACITO\Logos\CNRS-fr_logo_trans_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0940" y="130245"/>
            <a:ext cx="807164" cy="80716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0" y="3224073"/>
            <a:ext cx="9036495" cy="1200329"/>
          </a:xfrm>
          <a:prstGeom prst="rect">
            <a:avLst/>
          </a:prstGeom>
          <a:solidFill>
            <a:srgbClr val="65BDFF">
              <a:alpha val="79000"/>
            </a:srgbClr>
          </a:solidFill>
        </p:spPr>
        <p:txBody>
          <a:bodyPr wrap="square" rtlCol="0">
            <a:spAutoFit/>
          </a:bodyPr>
          <a:lstStyle/>
          <a:p>
            <a:pPr algn="ctr"/>
            <a:r>
              <a:rPr lang="fr-FR" sz="2400" smtClean="0">
                <a:solidFill>
                  <a:schemeClr val="accent3"/>
                </a:solidFill>
                <a:effectLst>
                  <a:outerShdw blurRad="38100" dist="38100" dir="2700000" algn="tl">
                    <a:srgbClr val="000000">
                      <a:alpha val="43137"/>
                    </a:srgbClr>
                  </a:outerShdw>
                </a:effectLst>
              </a:rPr>
              <a:t>Journée nationale du Domaine public</a:t>
            </a:r>
          </a:p>
          <a:p>
            <a:pPr algn="ctr"/>
            <a:r>
              <a:rPr lang="fr-FR" sz="2400" b="1" i="1" smtClean="0">
                <a:solidFill>
                  <a:schemeClr val="accent3"/>
                </a:solidFill>
                <a:effectLst>
                  <a:outerShdw blurRad="38100" dist="38100" dir="2700000" algn="tl">
                    <a:srgbClr val="000000">
                      <a:alpha val="43137"/>
                    </a:srgbClr>
                  </a:outerShdw>
                </a:effectLst>
              </a:rPr>
              <a:t>«</a:t>
            </a:r>
            <a:r>
              <a:rPr lang="fr-FR" sz="2400" b="1" i="1">
                <a:solidFill>
                  <a:schemeClr val="accent3"/>
                </a:solidFill>
                <a:effectLst>
                  <a:outerShdw blurRad="38100" dist="38100" dir="2700000" algn="tl">
                    <a:srgbClr val="000000">
                      <a:alpha val="43137"/>
                    </a:srgbClr>
                  </a:outerShdw>
                </a:effectLst>
              </a:rPr>
              <a:t> Open Science et Open Education</a:t>
            </a:r>
            <a:r>
              <a:rPr lang="fr-FR" sz="2400" b="1" i="1">
                <a:solidFill>
                  <a:schemeClr val="accent3"/>
                </a:solidFill>
                <a:effectLst>
                  <a:outerShdw blurRad="38100" dist="38100" dir="2700000" algn="tl">
                    <a:srgbClr val="000000">
                      <a:alpha val="43137"/>
                    </a:srgbClr>
                  </a:outerShdw>
                </a:effectLst>
              </a:rPr>
              <a:t>, </a:t>
            </a:r>
            <a:r>
              <a:rPr lang="fr-FR" sz="2400" b="1" i="1" smtClean="0">
                <a:solidFill>
                  <a:schemeClr val="accent3"/>
                </a:solidFill>
                <a:effectLst>
                  <a:outerShdw blurRad="38100" dist="38100" dir="2700000" algn="tl">
                    <a:srgbClr val="000000">
                      <a:alpha val="43137"/>
                    </a:srgbClr>
                  </a:outerShdw>
                </a:effectLst>
              </a:rPr>
              <a:t>quelles prospectives </a:t>
            </a:r>
            <a:r>
              <a:rPr lang="fr-FR" sz="2400" b="1" i="1">
                <a:solidFill>
                  <a:schemeClr val="accent3"/>
                </a:solidFill>
                <a:effectLst>
                  <a:outerShdw blurRad="38100" dist="38100" dir="2700000" algn="tl">
                    <a:srgbClr val="000000">
                      <a:alpha val="43137"/>
                    </a:srgbClr>
                  </a:outerShdw>
                </a:effectLst>
              </a:rPr>
              <a:t>pour </a:t>
            </a:r>
            <a:r>
              <a:rPr lang="fr-FR" sz="2400" b="1" i="1">
                <a:solidFill>
                  <a:schemeClr val="accent3"/>
                </a:solidFill>
                <a:effectLst>
                  <a:outerShdw blurRad="38100" dist="38100" dir="2700000" algn="tl">
                    <a:srgbClr val="000000">
                      <a:alpha val="43137"/>
                    </a:srgbClr>
                  </a:outerShdw>
                </a:effectLst>
              </a:rPr>
              <a:t>2020 </a:t>
            </a:r>
            <a:r>
              <a:rPr lang="fr-FR" sz="2400" b="1" i="1" smtClean="0">
                <a:solidFill>
                  <a:schemeClr val="accent3"/>
                </a:solidFill>
                <a:effectLst>
                  <a:outerShdw blurRad="38100" dist="38100" dir="2700000" algn="tl">
                    <a:srgbClr val="000000">
                      <a:alpha val="43137"/>
                    </a:srgbClr>
                  </a:outerShdw>
                </a:effectLst>
              </a:rPr>
              <a:t>? »</a:t>
            </a:r>
            <a:r>
              <a:rPr lang="fr-FR" sz="2400" i="1" smtClean="0">
                <a:solidFill>
                  <a:schemeClr val="accent3"/>
                </a:solidFill>
                <a:effectLst>
                  <a:outerShdw blurRad="38100" dist="38100" dir="2700000" algn="tl">
                    <a:srgbClr val="000000">
                      <a:alpha val="43137"/>
                    </a:srgbClr>
                  </a:outerShdw>
                </a:effectLst>
              </a:rPr>
              <a:t/>
            </a:r>
            <a:br>
              <a:rPr lang="fr-FR" sz="2400" i="1" smtClean="0">
                <a:solidFill>
                  <a:schemeClr val="accent3"/>
                </a:solidFill>
                <a:effectLst>
                  <a:outerShdw blurRad="38100" dist="38100" dir="2700000" algn="tl">
                    <a:srgbClr val="000000">
                      <a:alpha val="43137"/>
                    </a:srgbClr>
                  </a:outerShdw>
                </a:effectLst>
              </a:rPr>
            </a:br>
            <a:r>
              <a:rPr lang="fr-FR" sz="2400" i="1" smtClean="0">
                <a:solidFill>
                  <a:schemeClr val="accent3"/>
                </a:solidFill>
                <a:effectLst>
                  <a:outerShdw blurRad="38100" dist="38100" dir="2700000" algn="tl">
                    <a:srgbClr val="000000">
                      <a:alpha val="43137"/>
                    </a:srgbClr>
                  </a:outerShdw>
                </a:effectLst>
              </a:rPr>
              <a:t>Ground Control, </a:t>
            </a:r>
            <a:r>
              <a:rPr lang="fr-FR" sz="2400" smtClean="0">
                <a:solidFill>
                  <a:schemeClr val="accent3"/>
                </a:solidFill>
                <a:effectLst>
                  <a:outerShdw blurRad="38100" dist="38100" dir="2700000" algn="tl">
                    <a:srgbClr val="000000">
                      <a:alpha val="43137"/>
                    </a:srgbClr>
                  </a:outerShdw>
                </a:effectLst>
              </a:rPr>
              <a:t>Paris</a:t>
            </a:r>
            <a:r>
              <a:rPr lang="fr-FR" sz="2400" smtClean="0">
                <a:solidFill>
                  <a:schemeClr val="accent3"/>
                </a:solidFill>
                <a:effectLst>
                  <a:outerShdw blurRad="38100" dist="38100" dir="2700000" algn="tl">
                    <a:srgbClr val="000000">
                      <a:alpha val="43137"/>
                    </a:srgbClr>
                  </a:outerShdw>
                </a:effectLst>
              </a:rPr>
              <a:t>, </a:t>
            </a:r>
            <a:r>
              <a:rPr lang="fr-FR" sz="2400" smtClean="0">
                <a:solidFill>
                  <a:schemeClr val="accent3"/>
                </a:solidFill>
                <a:effectLst>
                  <a:outerShdw blurRad="38100" dist="38100" dir="2700000" algn="tl">
                    <a:srgbClr val="000000">
                      <a:alpha val="43137"/>
                    </a:srgbClr>
                  </a:outerShdw>
                </a:effectLst>
              </a:rPr>
              <a:t>11 janvier 2020</a:t>
            </a:r>
            <a:endParaRPr lang="fr-FR" sz="2400" smtClean="0">
              <a:solidFill>
                <a:schemeClr val="accent3"/>
              </a:solidFill>
              <a:effectLst>
                <a:outerShdw blurRad="38100" dist="38100" dir="2700000" algn="tl">
                  <a:srgbClr val="000000">
                    <a:alpha val="43137"/>
                  </a:srgbClr>
                </a:outerShdw>
              </a:effectLst>
            </a:endParaRPr>
          </a:p>
        </p:txBody>
      </p:sp>
      <p:pic>
        <p:nvPicPr>
          <p:cNvPr id="1032" name="Picture 8" descr="C:\Alex\a_Dropbox\Dropbox\Direction-LACITO\LACITO\Logos\LACITO_bleu_t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1800" y="255619"/>
            <a:ext cx="1442562" cy="556417"/>
          </a:xfrm>
          <a:prstGeom prst="rect">
            <a:avLst/>
          </a:prstGeom>
          <a:noFill/>
          <a:extLst>
            <a:ext uri="{909E8E84-426E-40DD-AFC4-6F175D3DCCD1}">
              <a14:hiddenFill xmlns:a14="http://schemas.microsoft.com/office/drawing/2010/main">
                <a:solidFill>
                  <a:srgbClr val="FFFFFF"/>
                </a:solidFill>
              </a14:hiddenFill>
            </a:ext>
          </a:extLst>
        </p:spPr>
      </p:pic>
      <p:sp>
        <p:nvSpPr>
          <p:cNvPr id="10" name="Sous-titre 2"/>
          <p:cNvSpPr txBox="1">
            <a:spLocks/>
          </p:cNvSpPr>
          <p:nvPr/>
        </p:nvSpPr>
        <p:spPr>
          <a:xfrm>
            <a:off x="1396110" y="2779187"/>
            <a:ext cx="7416824" cy="1153869"/>
          </a:xfrm>
          <a:prstGeom prst="rect">
            <a:avLst/>
          </a:prstGeom>
        </p:spPr>
        <p:txBody>
          <a:bodyPr vert="horz">
            <a:normAutofit/>
          </a:bodyPr>
          <a:lstStyle>
            <a:lvl1pPr marL="0" indent="0" algn="l" rtl="0" eaLnBrk="1" latinLnBrk="0" hangingPunct="1">
              <a:spcBef>
                <a:spcPts val="600"/>
              </a:spcBef>
              <a:buClr>
                <a:schemeClr val="accent1"/>
              </a:buClr>
              <a:buSzPct val="70000"/>
              <a:buFont typeface="Wingdings"/>
              <a:buNone/>
              <a:defRPr kumimoji="0" sz="2000" b="1" kern="1200">
                <a:solidFill>
                  <a:schemeClr val="tx2"/>
                </a:solidFill>
                <a:latin typeface="+mn-lt"/>
                <a:ea typeface="+mn-ea"/>
                <a:cs typeface="+mn-cs"/>
              </a:defRPr>
            </a:lvl1pPr>
            <a:lvl2pPr marL="457200" indent="0" algn="ctr" rtl="0" eaLnBrk="1" latinLnBrk="0" hangingPunct="1">
              <a:spcBef>
                <a:spcPct val="20000"/>
              </a:spcBef>
              <a:buClr>
                <a:schemeClr val="accent1"/>
              </a:buClr>
              <a:buSzPct val="80000"/>
              <a:buFont typeface="Wingdings 2"/>
              <a:buNone/>
              <a:defRPr kumimoji="0" sz="2100" kern="1200">
                <a:solidFill>
                  <a:schemeClr val="tx1"/>
                </a:solidFill>
                <a:latin typeface="+mn-lt"/>
                <a:ea typeface="+mn-ea"/>
                <a:cs typeface="+mn-cs"/>
              </a:defRPr>
            </a:lvl2pPr>
            <a:lvl3pPr marL="914400" indent="0" algn="ctr" rtl="0" eaLnBrk="1" latinLnBrk="0" hangingPunct="1">
              <a:spcBef>
                <a:spcPct val="20000"/>
              </a:spcBef>
              <a:buClr>
                <a:schemeClr val="accent1">
                  <a:shade val="75000"/>
                </a:schemeClr>
              </a:buClr>
              <a:buSzPct val="60000"/>
              <a:buFont typeface="Wingdings"/>
              <a:buNone/>
              <a:defRPr kumimoji="0" sz="1800" kern="1200">
                <a:solidFill>
                  <a:schemeClr val="tx1"/>
                </a:solidFill>
                <a:latin typeface="+mn-lt"/>
                <a:ea typeface="+mn-ea"/>
                <a:cs typeface="+mn-cs"/>
              </a:defRPr>
            </a:lvl3pPr>
            <a:lvl4pPr marL="1371600" indent="0" algn="ctr" rtl="0" eaLnBrk="1" latinLnBrk="0" hangingPunct="1">
              <a:spcBef>
                <a:spcPct val="20000"/>
              </a:spcBef>
              <a:buClr>
                <a:schemeClr val="accent1">
                  <a:tint val="60000"/>
                </a:schemeClr>
              </a:buClr>
              <a:buSzPct val="60000"/>
              <a:buFont typeface="Wingdings"/>
              <a:buNone/>
              <a:defRPr kumimoji="0" sz="1800" kern="1200">
                <a:solidFill>
                  <a:schemeClr val="tx1"/>
                </a:solidFill>
                <a:latin typeface="+mn-lt"/>
                <a:ea typeface="+mn-ea"/>
                <a:cs typeface="+mn-cs"/>
              </a:defRPr>
            </a:lvl4pPr>
            <a:lvl5pPr marL="1828800" indent="0" algn="ctr" rtl="0" eaLnBrk="1" latinLnBrk="0" hangingPunct="1">
              <a:spcBef>
                <a:spcPct val="20000"/>
              </a:spcBef>
              <a:buClr>
                <a:schemeClr val="accent2">
                  <a:tint val="60000"/>
                </a:schemeClr>
              </a:buClr>
              <a:buSzPct val="68000"/>
              <a:buFont typeface="Wingdings 2"/>
              <a:buNone/>
              <a:defRPr kumimoji="0" sz="1600" kern="1200">
                <a:solidFill>
                  <a:schemeClr val="tx1"/>
                </a:solidFill>
                <a:latin typeface="+mn-lt"/>
                <a:ea typeface="+mn-ea"/>
                <a:cs typeface="+mn-cs"/>
              </a:defRPr>
            </a:lvl5pPr>
            <a:lvl6pPr marL="2286000" indent="0" algn="ctr" rtl="0" eaLnBrk="1" latinLnBrk="0" hangingPunct="1">
              <a:spcBef>
                <a:spcPct val="20000"/>
              </a:spcBef>
              <a:buClr>
                <a:schemeClr val="accent1"/>
              </a:buClr>
              <a:buNone/>
              <a:defRPr kumimoji="0" sz="1600" kern="1200">
                <a:solidFill>
                  <a:schemeClr val="tx2"/>
                </a:solidFill>
                <a:latin typeface="+mn-lt"/>
                <a:ea typeface="+mn-ea"/>
                <a:cs typeface="+mn-cs"/>
              </a:defRPr>
            </a:lvl6pPr>
            <a:lvl7pPr marL="2743200" indent="0" algn="ctr" rtl="0" eaLnBrk="1" latinLnBrk="0" hangingPunct="1">
              <a:spcBef>
                <a:spcPct val="20000"/>
              </a:spcBef>
              <a:buClr>
                <a:schemeClr val="accent1">
                  <a:tint val="60000"/>
                </a:schemeClr>
              </a:buClr>
              <a:buSzPct val="60000"/>
              <a:buFont typeface="Wingdings"/>
              <a:buNone/>
              <a:defRPr kumimoji="0" sz="1400" kern="1200" baseline="0">
                <a:solidFill>
                  <a:schemeClr val="tx2"/>
                </a:solidFill>
                <a:latin typeface="+mn-lt"/>
                <a:ea typeface="+mn-ea"/>
                <a:cs typeface="+mn-cs"/>
              </a:defRPr>
            </a:lvl7pPr>
            <a:lvl8pPr marL="3200400" indent="0" algn="ctr" rtl="0" eaLnBrk="1" latinLnBrk="0" hangingPunct="1">
              <a:spcBef>
                <a:spcPct val="20000"/>
              </a:spcBef>
              <a:buClr>
                <a:schemeClr val="accent2"/>
              </a:buClr>
              <a:buNone/>
              <a:defRPr kumimoji="0" sz="1400" kern="1200" cap="small" baseline="0">
                <a:solidFill>
                  <a:schemeClr val="tx2"/>
                </a:solidFill>
                <a:latin typeface="+mn-lt"/>
                <a:ea typeface="+mn-ea"/>
                <a:cs typeface="+mn-cs"/>
              </a:defRPr>
            </a:lvl8pPr>
            <a:lvl9pPr marL="3657600" indent="0" algn="ctr" rtl="0" eaLnBrk="1" latinLnBrk="0" hangingPunct="1">
              <a:spcBef>
                <a:spcPct val="20000"/>
              </a:spcBef>
              <a:buClr>
                <a:schemeClr val="accent1">
                  <a:shade val="75000"/>
                </a:schemeClr>
              </a:buClr>
              <a:buNone/>
              <a:defRPr kumimoji="0" sz="1400" kern="1200" baseline="0">
                <a:solidFill>
                  <a:schemeClr val="tx2"/>
                </a:solidFill>
                <a:latin typeface="+mn-lt"/>
                <a:ea typeface="+mn-ea"/>
                <a:cs typeface="+mn-cs"/>
              </a:defRPr>
            </a:lvl9pPr>
          </a:lstStyle>
          <a:p>
            <a:pPr algn="r"/>
            <a:r>
              <a:rPr lang="fr-FR" sz="1600" b="0" smtClean="0"/>
              <a:t>Alexis Michaud</a:t>
            </a:r>
            <a:endParaRPr lang="fr-FR" sz="1600" b="0" dirty="0"/>
          </a:p>
        </p:txBody>
      </p:sp>
      <p:graphicFrame>
        <p:nvGraphicFramePr>
          <p:cNvPr id="5" name="Objet 4"/>
          <p:cNvGraphicFramePr>
            <a:graphicFrameLocks noChangeAspect="1"/>
          </p:cNvGraphicFramePr>
          <p:nvPr>
            <p:extLst>
              <p:ext uri="{D42A27DB-BD31-4B8C-83A1-F6EECF244321}">
                <p14:modId xmlns:p14="http://schemas.microsoft.com/office/powerpoint/2010/main" val="1113873281"/>
              </p:ext>
            </p:extLst>
          </p:nvPr>
        </p:nvGraphicFramePr>
        <p:xfrm>
          <a:off x="323528" y="137982"/>
          <a:ext cx="1937812" cy="799427"/>
        </p:xfrm>
        <a:graphic>
          <a:graphicData uri="http://schemas.openxmlformats.org/presentationml/2006/ole">
            <mc:AlternateContent xmlns:mc="http://schemas.openxmlformats.org/markup-compatibility/2006">
              <mc:Choice xmlns:v="urn:schemas-microsoft-com:vml" Requires="v">
                <p:oleObj spid="_x0000_s36885" r:id="rId9" imgW="3847320" imgH="1587240" progId="">
                  <p:embed/>
                </p:oleObj>
              </mc:Choice>
              <mc:Fallback>
                <p:oleObj r:id="rId9" imgW="3847320" imgH="1587240" progId="">
                  <p:embed/>
                  <p:pic>
                    <p:nvPicPr>
                      <p:cNvPr id="0" name=""/>
                      <p:cNvPicPr/>
                      <p:nvPr/>
                    </p:nvPicPr>
                    <p:blipFill>
                      <a:blip r:embed="rId10"/>
                      <a:stretch>
                        <a:fillRect/>
                      </a:stretch>
                    </p:blipFill>
                    <p:spPr>
                      <a:xfrm>
                        <a:off x="323528" y="137982"/>
                        <a:ext cx="1937812" cy="799427"/>
                      </a:xfrm>
                      <a:prstGeom prst="rect">
                        <a:avLst/>
                      </a:prstGeom>
                    </p:spPr>
                  </p:pic>
                </p:oleObj>
              </mc:Fallback>
            </mc:AlternateContent>
          </a:graphicData>
        </a:graphic>
      </p:graphicFrame>
    </p:spTree>
    <p:extLst>
      <p:ext uri="{BB962C8B-B14F-4D97-AF65-F5344CB8AC3E}">
        <p14:creationId xmlns:p14="http://schemas.microsoft.com/office/powerpoint/2010/main" val="256825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GB"/>
          </a:p>
        </p:txBody>
      </p:sp>
      <p:sp>
        <p:nvSpPr>
          <p:cNvPr id="3" name="Espace réservé du contenu 2"/>
          <p:cNvSpPr>
            <a:spLocks noGrp="1"/>
          </p:cNvSpPr>
          <p:nvPr>
            <p:ph sz="half" idx="1"/>
          </p:nvPr>
        </p:nvSpPr>
        <p:spPr/>
        <p:txBody>
          <a:bodyPr/>
          <a:lstStyle/>
          <a:p>
            <a:endParaRPr lang="en-GB"/>
          </a:p>
        </p:txBody>
      </p:sp>
      <p:sp>
        <p:nvSpPr>
          <p:cNvPr id="4" name="Espace réservé du contenu 3"/>
          <p:cNvSpPr>
            <a:spLocks noGrp="1"/>
          </p:cNvSpPr>
          <p:nvPr>
            <p:ph sz="quarter" idx="2"/>
          </p:nvPr>
        </p:nvSpPr>
        <p:spPr/>
        <p:txBody>
          <a:bodyPr/>
          <a:lstStyle/>
          <a:p>
            <a:endParaRPr lang="en-GB"/>
          </a:p>
        </p:txBody>
      </p:sp>
      <p:sp>
        <p:nvSpPr>
          <p:cNvPr id="5" name="Espace réservé du contenu 4"/>
          <p:cNvSpPr>
            <a:spLocks noGrp="1"/>
          </p:cNvSpPr>
          <p:nvPr>
            <p:ph sz="quarter" idx="3"/>
          </p:nvPr>
        </p:nvSpPr>
        <p:spPr/>
        <p:txBody>
          <a:bodyPr/>
          <a:lstStyle/>
          <a:p>
            <a:endParaRPr lang="en-GB"/>
          </a:p>
        </p:txBody>
      </p:sp>
      <p:sp>
        <p:nvSpPr>
          <p:cNvPr id="6" name="Espace réservé du numéro de diapositive 5"/>
          <p:cNvSpPr>
            <a:spLocks noGrp="1"/>
          </p:cNvSpPr>
          <p:nvPr>
            <p:ph type="sldNum" sz="quarter" idx="12"/>
          </p:nvPr>
        </p:nvSpPr>
        <p:spPr/>
        <p:txBody>
          <a:bodyPr/>
          <a:lstStyle/>
          <a:p>
            <a:pPr>
              <a:defRPr/>
            </a:pPr>
            <a:fld id="{93F1FB38-0D44-44A3-893F-28E85A86645A}" type="slidenum">
              <a:rPr lang="fr-FR" smtClean="0"/>
              <a:pPr>
                <a:defRPr/>
              </a:pPr>
              <a:t>10</a:t>
            </a:fld>
            <a:endParaRPr lang="fr-FR">
              <a:solidFill>
                <a:srgbClr val="000000"/>
              </a:solidFill>
            </a:endParaRPr>
          </a:p>
        </p:txBody>
      </p:sp>
      <p:graphicFrame>
        <p:nvGraphicFramePr>
          <p:cNvPr id="7" name="Objet 6"/>
          <p:cNvGraphicFramePr>
            <a:graphicFrameLocks noChangeAspect="1"/>
          </p:cNvGraphicFramePr>
          <p:nvPr>
            <p:extLst>
              <p:ext uri="{D42A27DB-BD31-4B8C-83A1-F6EECF244321}">
                <p14:modId xmlns:p14="http://schemas.microsoft.com/office/powerpoint/2010/main" val="4285161577"/>
              </p:ext>
            </p:extLst>
          </p:nvPr>
        </p:nvGraphicFramePr>
        <p:xfrm>
          <a:off x="675020" y="1124744"/>
          <a:ext cx="7101827" cy="4433093"/>
        </p:xfrm>
        <a:graphic>
          <a:graphicData uri="http://schemas.openxmlformats.org/presentationml/2006/ole">
            <mc:AlternateContent xmlns:mc="http://schemas.openxmlformats.org/markup-compatibility/2006">
              <mc:Choice xmlns:v="urn:schemas-microsoft-com:vml" Requires="v">
                <p:oleObj spid="_x0000_s37901" r:id="rId3" imgW="13548960" imgH="8457120" progId="">
                  <p:embed/>
                </p:oleObj>
              </mc:Choice>
              <mc:Fallback>
                <p:oleObj r:id="rId3" imgW="13548960" imgH="8457120" progId="">
                  <p:embed/>
                  <p:pic>
                    <p:nvPicPr>
                      <p:cNvPr id="0" name=""/>
                      <p:cNvPicPr/>
                      <p:nvPr/>
                    </p:nvPicPr>
                    <p:blipFill>
                      <a:blip r:embed="rId4"/>
                      <a:stretch>
                        <a:fillRect/>
                      </a:stretch>
                    </p:blipFill>
                    <p:spPr>
                      <a:xfrm>
                        <a:off x="675020" y="1124744"/>
                        <a:ext cx="7101827" cy="4433093"/>
                      </a:xfrm>
                      <a:prstGeom prst="rect">
                        <a:avLst/>
                      </a:prstGeom>
                    </p:spPr>
                  </p:pic>
                </p:oleObj>
              </mc:Fallback>
            </mc:AlternateContent>
          </a:graphicData>
        </a:graphic>
      </p:graphicFrame>
      <p:sp>
        <p:nvSpPr>
          <p:cNvPr id="8" name="Rectangle 7"/>
          <p:cNvSpPr/>
          <p:nvPr/>
        </p:nvSpPr>
        <p:spPr>
          <a:xfrm>
            <a:off x="539552" y="3789040"/>
            <a:ext cx="2880320" cy="2160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738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5296" y="179226"/>
            <a:ext cx="8189151" cy="922114"/>
          </a:xfrm>
        </p:spPr>
        <p:txBody>
          <a:bodyPr>
            <a:normAutofit fontScale="90000"/>
          </a:bodyPr>
          <a:lstStyle/>
          <a:p>
            <a:r>
              <a:rPr lang="fr-FR" smtClean="0"/>
              <a:t>Utilisation en traitement automatique de la parole</a:t>
            </a:r>
            <a:endParaRPr lang="en-GB"/>
          </a:p>
        </p:txBody>
      </p:sp>
      <p:sp>
        <p:nvSpPr>
          <p:cNvPr id="3" name="Espace réservé du contenu 2"/>
          <p:cNvSpPr>
            <a:spLocks noGrp="1"/>
          </p:cNvSpPr>
          <p:nvPr>
            <p:ph sz="quarter" idx="1"/>
          </p:nvPr>
        </p:nvSpPr>
        <p:spPr/>
        <p:txBody>
          <a:bodyPr/>
          <a:lstStyle/>
          <a:p>
            <a:endParaRPr lang="en-GB"/>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11</a:t>
            </a:fld>
            <a:endParaRPr lang="fr-FR"/>
          </a:p>
        </p:txBody>
      </p:sp>
      <p:graphicFrame>
        <p:nvGraphicFramePr>
          <p:cNvPr id="5" name="Objet 4"/>
          <p:cNvGraphicFramePr>
            <a:graphicFrameLocks noChangeAspect="1"/>
          </p:cNvGraphicFramePr>
          <p:nvPr>
            <p:extLst>
              <p:ext uri="{D42A27DB-BD31-4B8C-83A1-F6EECF244321}">
                <p14:modId xmlns:p14="http://schemas.microsoft.com/office/powerpoint/2010/main" val="3847007576"/>
              </p:ext>
            </p:extLst>
          </p:nvPr>
        </p:nvGraphicFramePr>
        <p:xfrm>
          <a:off x="179512" y="1533525"/>
          <a:ext cx="6096000" cy="5324475"/>
        </p:xfrm>
        <a:graphic>
          <a:graphicData uri="http://schemas.openxmlformats.org/presentationml/2006/ole">
            <mc:AlternateContent xmlns:mc="http://schemas.openxmlformats.org/markup-compatibility/2006">
              <mc:Choice xmlns:v="urn:schemas-microsoft-com:vml" Requires="v">
                <p:oleObj spid="_x0000_s23587" r:id="rId3" imgW="8126640" imgH="7098120" progId="">
                  <p:embed/>
                </p:oleObj>
              </mc:Choice>
              <mc:Fallback>
                <p:oleObj r:id="rId3" imgW="8126640" imgH="7098120" progId="">
                  <p:embed/>
                  <p:pic>
                    <p:nvPicPr>
                      <p:cNvPr id="0" name=""/>
                      <p:cNvPicPr/>
                      <p:nvPr/>
                    </p:nvPicPr>
                    <p:blipFill>
                      <a:blip r:embed="rId4"/>
                      <a:stretch>
                        <a:fillRect/>
                      </a:stretch>
                    </p:blipFill>
                    <p:spPr>
                      <a:xfrm>
                        <a:off x="179512" y="1533525"/>
                        <a:ext cx="6096000" cy="5324475"/>
                      </a:xfrm>
                      <a:prstGeom prst="rect">
                        <a:avLst/>
                      </a:prstGeom>
                    </p:spPr>
                  </p:pic>
                </p:oleObj>
              </mc:Fallback>
            </mc:AlternateContent>
          </a:graphicData>
        </a:graphic>
      </p:graphicFrame>
      <p:sp>
        <p:nvSpPr>
          <p:cNvPr id="6" name="Rectangle 5"/>
          <p:cNvSpPr/>
          <p:nvPr/>
        </p:nvSpPr>
        <p:spPr>
          <a:xfrm>
            <a:off x="179512" y="6154396"/>
            <a:ext cx="6096000" cy="442956"/>
          </a:xfrm>
          <a:prstGeom prst="rect">
            <a:avLst/>
          </a:prstGeom>
          <a:no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577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Espace réservé du numéro de diapositive 1"/>
          <p:cNvSpPr>
            <a:spLocks noGrp="1"/>
          </p:cNvSpPr>
          <p:nvPr>
            <p:ph type="sldNum" sz="quarter" idx="10"/>
          </p:nvPr>
        </p:nvSpPr>
        <p:spPr bwMode="auto">
          <a:xfrm>
            <a:off x="6592768" y="6165304"/>
            <a:ext cx="2011680" cy="3840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fld id="{6D9B0FD4-3E68-479B-B67F-62402EC26842}" type="slidenum">
              <a:rPr lang="en-GB" altLang="en-US" sz="1600" smtClean="0">
                <a:solidFill>
                  <a:schemeClr val="tx2"/>
                </a:solidFill>
                <a:latin typeface="Constantia" panose="02030602050306030303" pitchFamily="18" charset="0"/>
              </a:rPr>
              <a:pPr/>
              <a:t>12</a:t>
            </a:fld>
            <a:endParaRPr lang="en-GB" altLang="en-US" sz="1600" smtClean="0">
              <a:solidFill>
                <a:schemeClr val="tx2"/>
              </a:solidFill>
              <a:latin typeface="Constantia" panose="02030602050306030303" pitchFamily="18" charset="0"/>
            </a:endParaRPr>
          </a:p>
        </p:txBody>
      </p:sp>
      <p:sp>
        <p:nvSpPr>
          <p:cNvPr id="18437" name="ZoneTexte 4"/>
          <p:cNvSpPr txBox="1">
            <a:spLocks noChangeArrowheads="1"/>
          </p:cNvSpPr>
          <p:nvPr/>
        </p:nvSpPr>
        <p:spPr bwMode="auto">
          <a:xfrm>
            <a:off x="250825" y="2564904"/>
            <a:ext cx="7705725" cy="255454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fr-FR" altLang="en-US" sz="1600">
                <a:solidFill>
                  <a:schemeClr val="tx1"/>
                </a:solidFill>
                <a:latin typeface="Charis SIL" panose="02000500060000020004" pitchFamily="2" charset="0"/>
                <a:ea typeface="Charis SIL" panose="02000500060000020004" pitchFamily="2" charset="0"/>
                <a:cs typeface="Charis SIL" panose="02000500060000020004" pitchFamily="2" charset="0"/>
              </a:rPr>
              <a:t>BENEVOLENCE_0: </a:t>
            </a:r>
          </a:p>
          <a:p>
            <a:r>
              <a:rPr lang="fr-FR" altLang="en-US" sz="1600">
                <a:solidFill>
                  <a:schemeClr val="tx1"/>
                </a:solidFill>
                <a:latin typeface="Charis SIL" panose="02000500060000020004" pitchFamily="2" charset="0"/>
                <a:ea typeface="Charis SIL" panose="02000500060000020004" pitchFamily="2" charset="0"/>
                <a:cs typeface="Charis SIL" panose="02000500060000020004" pitchFamily="2" charset="0"/>
              </a:rPr>
              <a:t>ə˧ ʝi˧ ʂɯ˥ ʝi˩ z o ˩ n o ˧ n ɑ ˩ ʈʂʰ ɯ ˥ dʑ u ˩ z o ˩ n o ˧ l ə ˧ ʐ w ɤ ˩ z o ˩ n o ˧ ɲ i ˧ b i ˩ ʈʂʰ ɯ ˧ l ɑ ˩ ɲ i ˩ ə ˧ ʝ i ˧ ʂ ɯ ˥ ʝ i ˩ m ə ˩ ʈʂʰ ɯ ˧ l ɑ ˩ ɲ j i ˩ g i ˩ dʑ u ˧ l o ˧ dʑ u ˩</a:t>
            </a:r>
          </a:p>
          <a:p>
            <a:r>
              <a:rPr lang="fr-FR" altLang="en-US" sz="1600">
                <a:solidFill>
                  <a:schemeClr val="tx1"/>
                </a:solidFill>
                <a:latin typeface="Charis SIL" panose="02000500060000020004" pitchFamily="2" charset="0"/>
                <a:ea typeface="Charis SIL" panose="02000500060000020004" pitchFamily="2" charset="0"/>
                <a:cs typeface="Charis SIL" panose="02000500060000020004" pitchFamily="2" charset="0"/>
              </a:rPr>
              <a:t>BENEVOLENCE_1: </a:t>
            </a:r>
          </a:p>
          <a:p>
            <a:r>
              <a:rPr lang="fr-FR" altLang="en-US" sz="1600">
                <a:solidFill>
                  <a:schemeClr val="tx1"/>
                </a:solidFill>
                <a:latin typeface="Charis SIL" panose="02000500060000020004" pitchFamily="2" charset="0"/>
                <a:ea typeface="Charis SIL" panose="02000500060000020004" pitchFamily="2" charset="0"/>
                <a:cs typeface="Charis SIL" panose="02000500060000020004" pitchFamily="2" charset="0"/>
              </a:rPr>
              <a:t>n ɑ ˩ ʈʂʰ ɯ ˥ ɖ ɯ ˩ l o ˧ dʑ ɤ ˧ p i ˧ h ĩ ˧ ʈʂʰ ɯ ˧ dʑ u ˩ ə ˧ ts o ˧ dʑ ɤ ˩ i ʈʂʰ ɯ ˧ dʑ u ˩ z o ˩ n o ˧ m ɑ ˩ ʁ o ˧ ʑ i ˧ dz o ˧ p o ˩ dʑ u ˩ h ĩ ˧ m o ˥ m o ˩ ʁ o ˧ m æ ˥ dʑ ɤ ˩ m æ ˩crdo-BENEVOLENCE_2: </a:t>
            </a:r>
          </a:p>
          <a:p>
            <a:r>
              <a:rPr lang="fr-FR" altLang="en-US" sz="1600">
                <a:solidFill>
                  <a:schemeClr val="tx1"/>
                </a:solidFill>
                <a:latin typeface="Charis SIL" panose="02000500060000020004" pitchFamily="2" charset="0"/>
                <a:ea typeface="Charis SIL" panose="02000500060000020004" pitchFamily="2" charset="0"/>
                <a:cs typeface="Charis SIL" panose="02000500060000020004" pitchFamily="2" charset="0"/>
              </a:rPr>
              <a:t>ə ˧ pʰ u ˩ l ə ˧ tsʰ ɯ ˩ h ĩ ˥ h ĩ ˧ b æ ˧ ʁ o ˧ m æ ˩ h ĩ ˩ dʑ i ˩˥ m æ ˩ n ɑ ˩ ʈʂʰ ɯ ˥ dʑ u ˩ õ ˧ m õ ˧˥ dʑ u ˩ ʈʂʰ i ˧ n ɲ ʝ i ˥ b i ˧ h ĩ ˧</a:t>
            </a:r>
          </a:p>
        </p:txBody>
      </p:sp>
      <p:pic>
        <p:nvPicPr>
          <p:cNvPr id="3" name="BENEVOLENC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228013" y="2691904"/>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7164289" y="2691904"/>
            <a:ext cx="504056" cy="482600"/>
          </a:xfrm>
          <a:prstGeom prst="rect">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nSpc>
                <a:spcPct val="82000"/>
              </a:lnSpc>
              <a:buClr>
                <a:srgbClr val="000000"/>
              </a:buClr>
              <a:buSzPct val="100000"/>
              <a:buFont typeface="Times New Roman" panose="02020603050405020304" pitchFamily="18" charset="0"/>
              <a:buNone/>
            </a:pPr>
            <a:endParaRPr lang="en-US" altLang="en-US"/>
          </a:p>
        </p:txBody>
      </p:sp>
      <p:sp>
        <p:nvSpPr>
          <p:cNvPr id="4" name="ZoneTexte 3"/>
          <p:cNvSpPr txBox="1">
            <a:spLocks noChangeArrowheads="1"/>
          </p:cNvSpPr>
          <p:nvPr/>
        </p:nvSpPr>
        <p:spPr bwMode="auto">
          <a:xfrm>
            <a:off x="250825" y="5702300"/>
            <a:ext cx="44342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fr-FR" altLang="en-US" smtClean="0">
                <a:solidFill>
                  <a:schemeClr val="tx1"/>
                </a:solidFill>
                <a:latin typeface="Linux Libertine" panose="02000503000000000000" pitchFamily="2" charset="0"/>
              </a:rPr>
              <a:t>Première ligne : une seule erreur. </a:t>
            </a:r>
            <a:endParaRPr lang="fr-FR" altLang="en-US">
              <a:solidFill>
                <a:schemeClr val="tx1"/>
              </a:solidFill>
              <a:latin typeface="Linux Libertine" panose="02000503000000000000" pitchFamily="2" charset="0"/>
            </a:endParaRPr>
          </a:p>
        </p:txBody>
      </p:sp>
      <p:sp>
        <p:nvSpPr>
          <p:cNvPr id="5" name="Rectangle 4"/>
          <p:cNvSpPr>
            <a:spLocks noChangeArrowheads="1"/>
          </p:cNvSpPr>
          <p:nvPr/>
        </p:nvSpPr>
        <p:spPr bwMode="auto">
          <a:xfrm>
            <a:off x="1993379" y="6084888"/>
            <a:ext cx="511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fr-FR" altLang="en-US">
                <a:solidFill>
                  <a:schemeClr val="tx1"/>
                </a:solidFill>
                <a:latin typeface="Linux Libertine" panose="02000503000000000000" pitchFamily="2" charset="0"/>
              </a:rPr>
              <a:t>M.</a:t>
            </a:r>
            <a:endParaRPr lang="en-GB" altLang="en-US">
              <a:solidFill>
                <a:schemeClr val="tx1"/>
              </a:solidFill>
              <a:latin typeface="Linux Libertine" panose="02000503000000000000" pitchFamily="2" charset="0"/>
            </a:endParaRPr>
          </a:p>
        </p:txBody>
      </p:sp>
      <p:sp>
        <p:nvSpPr>
          <p:cNvPr id="14" name="Rectangle 13"/>
          <p:cNvSpPr>
            <a:spLocks noChangeArrowheads="1"/>
          </p:cNvSpPr>
          <p:nvPr/>
        </p:nvSpPr>
        <p:spPr bwMode="auto">
          <a:xfrm>
            <a:off x="2372791" y="6127750"/>
            <a:ext cx="412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fr-FR" altLang="en-US">
                <a:solidFill>
                  <a:srgbClr val="FF0000"/>
                </a:solidFill>
                <a:latin typeface="Linux Libertine" panose="02000503000000000000" pitchFamily="2" charset="0"/>
              </a:rPr>
              <a:t>L.</a:t>
            </a:r>
            <a:endParaRPr lang="en-GB" altLang="en-US">
              <a:solidFill>
                <a:srgbClr val="FF0000"/>
              </a:solidFill>
              <a:latin typeface="Linux Libertine" panose="02000503000000000000" pitchFamily="2" charset="0"/>
            </a:endParaRPr>
          </a:p>
        </p:txBody>
      </p:sp>
      <p:sp>
        <p:nvSpPr>
          <p:cNvPr id="15" name="Rectangle 14"/>
          <p:cNvSpPr>
            <a:spLocks noChangeArrowheads="1"/>
          </p:cNvSpPr>
          <p:nvPr/>
        </p:nvSpPr>
        <p:spPr bwMode="auto">
          <a:xfrm>
            <a:off x="2642666" y="6280150"/>
            <a:ext cx="346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fr-FR" altLang="en-US">
                <a:solidFill>
                  <a:schemeClr val="tx1"/>
                </a:solidFill>
                <a:latin typeface="Linux Libertine" panose="02000503000000000000" pitchFamily="2" charset="0"/>
              </a:rPr>
              <a:t>L</a:t>
            </a:r>
            <a:endParaRPr lang="en-GB" altLang="en-US">
              <a:solidFill>
                <a:schemeClr val="tx1"/>
              </a:solidFill>
              <a:latin typeface="Linux Libertine" panose="02000503000000000000" pitchFamily="2" charset="0"/>
            </a:endParaRPr>
          </a:p>
        </p:txBody>
      </p:sp>
      <p:sp>
        <p:nvSpPr>
          <p:cNvPr id="16" name="Rectangle 15"/>
          <p:cNvSpPr>
            <a:spLocks noChangeArrowheads="1"/>
          </p:cNvSpPr>
          <p:nvPr/>
        </p:nvSpPr>
        <p:spPr bwMode="auto">
          <a:xfrm>
            <a:off x="3923928" y="6084888"/>
            <a:ext cx="509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fr-FR" altLang="en-US">
                <a:solidFill>
                  <a:schemeClr val="tx1"/>
                </a:solidFill>
                <a:latin typeface="Linux Libertine" panose="02000503000000000000" pitchFamily="2" charset="0"/>
              </a:rPr>
              <a:t>M.</a:t>
            </a:r>
            <a:endParaRPr lang="en-GB" altLang="en-US">
              <a:solidFill>
                <a:schemeClr val="tx1"/>
              </a:solidFill>
              <a:latin typeface="Linux Libertine" panose="02000503000000000000" pitchFamily="2" charset="0"/>
            </a:endParaRPr>
          </a:p>
        </p:txBody>
      </p:sp>
      <p:sp>
        <p:nvSpPr>
          <p:cNvPr id="17" name="Rectangle 16"/>
          <p:cNvSpPr>
            <a:spLocks noChangeArrowheads="1"/>
          </p:cNvSpPr>
          <p:nvPr/>
        </p:nvSpPr>
        <p:spPr bwMode="auto">
          <a:xfrm>
            <a:off x="4284290" y="6229350"/>
            <a:ext cx="412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fr-FR" altLang="en-US">
                <a:solidFill>
                  <a:srgbClr val="FF0000"/>
                </a:solidFill>
                <a:latin typeface="Linux Libertine" panose="02000503000000000000" pitchFamily="2" charset="0"/>
              </a:rPr>
              <a:t>L.</a:t>
            </a:r>
            <a:endParaRPr lang="en-GB" altLang="en-US">
              <a:solidFill>
                <a:srgbClr val="FF0000"/>
              </a:solidFill>
              <a:latin typeface="Linux Libertine" panose="02000503000000000000" pitchFamily="2" charset="0"/>
            </a:endParaRPr>
          </a:p>
        </p:txBody>
      </p:sp>
      <p:sp>
        <p:nvSpPr>
          <p:cNvPr id="18" name="Rectangle 17"/>
          <p:cNvSpPr>
            <a:spLocks noChangeArrowheads="1"/>
          </p:cNvSpPr>
          <p:nvPr/>
        </p:nvSpPr>
        <p:spPr bwMode="auto">
          <a:xfrm>
            <a:off x="4571628" y="6280150"/>
            <a:ext cx="346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fr-FR" altLang="en-US">
                <a:solidFill>
                  <a:schemeClr val="tx1"/>
                </a:solidFill>
                <a:latin typeface="Linux Libertine" panose="02000503000000000000" pitchFamily="2" charset="0"/>
              </a:rPr>
              <a:t>L</a:t>
            </a:r>
            <a:endParaRPr lang="en-GB" altLang="en-US">
              <a:solidFill>
                <a:schemeClr val="tx1"/>
              </a:solidFill>
              <a:latin typeface="Linux Libertine" panose="02000503000000000000" pitchFamily="2" charset="0"/>
            </a:endParaRPr>
          </a:p>
        </p:txBody>
      </p:sp>
      <p:sp>
        <p:nvSpPr>
          <p:cNvPr id="8" name="Rectangle 7"/>
          <p:cNvSpPr>
            <a:spLocks noChangeArrowheads="1"/>
          </p:cNvSpPr>
          <p:nvPr/>
        </p:nvSpPr>
        <p:spPr bwMode="auto">
          <a:xfrm>
            <a:off x="250825" y="6148388"/>
            <a:ext cx="17940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fr-FR" altLang="en-US">
                <a:solidFill>
                  <a:schemeClr val="tx1"/>
                </a:solidFill>
                <a:latin typeface="Linux Libertine" panose="02000503000000000000" pitchFamily="2" charset="0"/>
              </a:rPr>
              <a:t>M.L.L </a:t>
            </a:r>
            <a:r>
              <a:rPr lang="fr-FR" altLang="en-US" smtClean="0">
                <a:solidFill>
                  <a:schemeClr val="tx1"/>
                </a:solidFill>
                <a:latin typeface="Linux Libertine" panose="02000503000000000000" pitchFamily="2" charset="0"/>
              </a:rPr>
              <a:t>réalisé</a:t>
            </a:r>
            <a:endParaRPr lang="en-GB" altLang="en-US">
              <a:solidFill>
                <a:schemeClr val="tx1"/>
              </a:solidFill>
              <a:latin typeface="Linux Libertine" panose="02000503000000000000" pitchFamily="2" charset="0"/>
            </a:endParaRPr>
          </a:p>
        </p:txBody>
      </p:sp>
      <p:sp>
        <p:nvSpPr>
          <p:cNvPr id="19" name="Rectangle 18"/>
          <p:cNvSpPr>
            <a:spLocks noChangeArrowheads="1"/>
          </p:cNvSpPr>
          <p:nvPr/>
        </p:nvSpPr>
        <p:spPr bwMode="auto">
          <a:xfrm>
            <a:off x="3009379" y="6135688"/>
            <a:ext cx="9861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fr-FR" altLang="en-US" smtClean="0">
                <a:solidFill>
                  <a:schemeClr val="tx1"/>
                </a:solidFill>
                <a:latin typeface="Linux Libertine" panose="02000503000000000000" pitchFamily="2" charset="0"/>
              </a:rPr>
              <a:t>et non</a:t>
            </a:r>
            <a:endParaRPr lang="en-GB" altLang="en-US">
              <a:solidFill>
                <a:schemeClr val="tx1"/>
              </a:solidFill>
              <a:latin typeface="Linux Libertine" panose="02000503000000000000" pitchFamily="2" charset="0"/>
            </a:endParaRPr>
          </a:p>
        </p:txBody>
      </p:sp>
      <p:sp>
        <p:nvSpPr>
          <p:cNvPr id="22" name="Titre 1"/>
          <p:cNvSpPr txBox="1">
            <a:spLocks/>
          </p:cNvSpPr>
          <p:nvPr/>
        </p:nvSpPr>
        <p:spPr>
          <a:xfrm>
            <a:off x="457200" y="274638"/>
            <a:ext cx="8219256" cy="922114"/>
          </a:xfrm>
          <a:prstGeom prst="rect">
            <a:avLst/>
          </a:prstGeom>
        </p:spPr>
        <p:txBody>
          <a:bodyPr/>
          <a:lstStyle>
            <a:lvl1pPr algn="l" rtl="0" eaLnBrk="1" latinLnBrk="0" hangingPunct="1">
              <a:spcBef>
                <a:spcPct val="0"/>
              </a:spcBef>
              <a:buNone/>
              <a:defRPr kumimoji="0" sz="3000" b="1" kern="1200" cap="small" baseline="0">
                <a:solidFill>
                  <a:schemeClr val="accent1">
                    <a:lumMod val="75000"/>
                  </a:schemeClr>
                </a:solidFill>
                <a:latin typeface="+mj-lt"/>
                <a:ea typeface="+mj-ea"/>
                <a:cs typeface="+mj-cs"/>
              </a:defRPr>
            </a:lvl1pPr>
          </a:lstStyle>
          <a:p>
            <a:endParaRPr lang="fr-FR" dirty="0"/>
          </a:p>
        </p:txBody>
      </p:sp>
      <p:sp>
        <p:nvSpPr>
          <p:cNvPr id="24" name="Espace réservé du contenu 2"/>
          <p:cNvSpPr txBox="1">
            <a:spLocks/>
          </p:cNvSpPr>
          <p:nvPr/>
        </p:nvSpPr>
        <p:spPr>
          <a:xfrm>
            <a:off x="464288" y="222672"/>
            <a:ext cx="8068152" cy="758056"/>
          </a:xfrm>
          <a:prstGeom prst="rect">
            <a:avLst/>
          </a:prstGeom>
        </p:spPr>
        <p:txBody>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endParaRPr lang="fr-FR" dirty="0" smtClean="0"/>
          </a:p>
          <a:p>
            <a:pPr marL="365760" lvl="1" indent="0">
              <a:buNone/>
            </a:pPr>
            <a:endParaRPr lang="fr-FR" sz="2000" dirty="0"/>
          </a:p>
          <a:p>
            <a:pPr marL="0" indent="0">
              <a:buNone/>
            </a:pPr>
            <a:r>
              <a:rPr lang="fr-FR" sz="2000" b="1" smtClean="0"/>
              <a:t>Transcription d’enregistrements audio non transcrits :</a:t>
            </a:r>
            <a:endParaRPr lang="fr-FR" sz="2000" b="1" dirty="0" smtClean="0"/>
          </a:p>
          <a:p>
            <a:pPr lvl="1"/>
            <a:endParaRPr lang="fr-FR" dirty="0" smtClean="0"/>
          </a:p>
        </p:txBody>
      </p:sp>
    </p:spTree>
    <p:extLst>
      <p:ext uri="{BB962C8B-B14F-4D97-AF65-F5344CB8AC3E}">
        <p14:creationId xmlns:p14="http://schemas.microsoft.com/office/powerpoint/2010/main" val="201937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437"/>
                                        </p:tgtEl>
                                        <p:attrNameLst>
                                          <p:attrName>style.visibility</p:attrName>
                                        </p:attrNameLst>
                                      </p:cBhvr>
                                      <p:to>
                                        <p:strVal val="visible"/>
                                      </p:to>
                                    </p:set>
                                    <p:animEffect transition="in" filter="fade">
                                      <p:cBhvr>
                                        <p:cTn id="10" dur="500"/>
                                        <p:tgtEl>
                                          <p:spTgt spid="184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
                </p:tgtEl>
              </p:cMediaNode>
            </p:audio>
          </p:childTnLst>
        </p:cTn>
      </p:par>
    </p:tnLst>
    <p:bldLst>
      <p:bldP spid="18437" grpId="0" animBg="1"/>
      <p:bldP spid="9" grpId="0" animBg="1"/>
      <p:bldP spid="4" grpId="0"/>
      <p:bldP spid="5" grpId="0"/>
      <p:bldP spid="14" grpId="0"/>
      <p:bldP spid="15" grpId="0"/>
      <p:bldP spid="16" grpId="0"/>
      <p:bldP spid="17" grpId="0"/>
      <p:bldP spid="18" grpId="0"/>
      <p:bldP spid="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250825" y="4508500"/>
            <a:ext cx="8858250" cy="720725"/>
          </a:xfrm>
          <a:prstGeom prst="rect">
            <a:avLst/>
          </a:prstGeom>
          <a:solidFill>
            <a:srgbClr val="FFCCC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nSpc>
                <a:spcPct val="82000"/>
              </a:lnSpc>
              <a:buClr>
                <a:srgbClr val="000000"/>
              </a:buClr>
              <a:buSzPct val="100000"/>
              <a:buFont typeface="Times New Roman" panose="02020603050405020304" pitchFamily="18" charset="0"/>
              <a:buNone/>
            </a:pPr>
            <a:endParaRPr lang="en-US" altLang="en-US"/>
          </a:p>
        </p:txBody>
      </p:sp>
      <p:sp>
        <p:nvSpPr>
          <p:cNvPr id="12" name="Rectangle 11"/>
          <p:cNvSpPr>
            <a:spLocks noChangeArrowheads="1"/>
          </p:cNvSpPr>
          <p:nvPr/>
        </p:nvSpPr>
        <p:spPr bwMode="auto">
          <a:xfrm>
            <a:off x="250825" y="3933825"/>
            <a:ext cx="3168650" cy="574675"/>
          </a:xfrm>
          <a:prstGeom prst="rect">
            <a:avLst/>
          </a:prstGeom>
          <a:solidFill>
            <a:srgbClr val="CCFFC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nSpc>
                <a:spcPct val="82000"/>
              </a:lnSpc>
              <a:buClr>
                <a:srgbClr val="000000"/>
              </a:buClr>
              <a:buSzPct val="100000"/>
              <a:buFont typeface="Times New Roman" panose="02020603050405020304" pitchFamily="18" charset="0"/>
              <a:buNone/>
            </a:pPr>
            <a:endParaRPr lang="en-US" altLang="en-US"/>
          </a:p>
        </p:txBody>
      </p:sp>
      <p:sp>
        <p:nvSpPr>
          <p:cNvPr id="128004" name="Espace réservé du numéro de diapositive 1"/>
          <p:cNvSpPr>
            <a:spLocks noGrp="1"/>
          </p:cNvSpPr>
          <p:nvPr>
            <p:ph type="sldNum" sz="quarter" idx="10"/>
          </p:nvPr>
        </p:nvSpPr>
        <p:spPr bwMode="auto">
          <a:xfrm>
            <a:off x="6563120" y="6165304"/>
            <a:ext cx="2011680" cy="3840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fld id="{DD6CE5AC-B17A-486A-AA89-EC1552CDA508}" type="slidenum">
              <a:rPr lang="en-GB" altLang="en-US" sz="1600" smtClean="0">
                <a:solidFill>
                  <a:schemeClr val="tx2"/>
                </a:solidFill>
                <a:latin typeface="Constantia" panose="02030602050306030303" pitchFamily="18" charset="0"/>
              </a:rPr>
              <a:pPr/>
              <a:t>13</a:t>
            </a:fld>
            <a:endParaRPr lang="en-GB" altLang="en-US" sz="1600" smtClean="0">
              <a:solidFill>
                <a:schemeClr val="tx2"/>
              </a:solidFill>
              <a:latin typeface="Constantia" panose="02030602050306030303" pitchFamily="18" charset="0"/>
            </a:endParaRPr>
          </a:p>
        </p:txBody>
      </p:sp>
      <p:pic>
        <p:nvPicPr>
          <p:cNvPr id="3" name="BENEVOLENC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084043" y="299559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a:spLocks noChangeArrowheads="1"/>
          </p:cNvSpPr>
          <p:nvPr/>
        </p:nvSpPr>
        <p:spPr bwMode="auto">
          <a:xfrm>
            <a:off x="250825" y="3644900"/>
            <a:ext cx="8893175" cy="2616101"/>
          </a:xfrm>
          <a:prstGeom prst="rect">
            <a:avLst/>
          </a:prstGeom>
          <a:solidFill>
            <a:schemeClr val="bg1"/>
          </a:solidFill>
          <a:ln>
            <a:noFill/>
          </a:ln>
          <a:extLst/>
        </p:spPr>
        <p:txBody>
          <a:bodyPr>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en-GB" altLang="en-US" sz="1600">
                <a:solidFill>
                  <a:schemeClr val="tx1"/>
                </a:solidFill>
                <a:latin typeface="Charis SIL" panose="02000500060000020004" pitchFamily="2" charset="0"/>
                <a:ea typeface="Charis SIL" panose="02000500060000020004" pitchFamily="2" charset="0"/>
                <a:cs typeface="Charis SIL" panose="02000500060000020004" pitchFamily="2" charset="0"/>
              </a:rPr>
              <a:t>ə˧ʝi˧-ʂɯ˥ʝi˩, | zo˩no˥, | nɑ˩ ʈʂʰɯ˥-dʑo˩, | zo˩no˥, | le˧-ʐwɤ˩, | zo˩no˧ ɲi˩-bi˩ | ʈʂʰɯ˧ lɑ˩ ɲi˩.</a:t>
            </a:r>
          </a:p>
          <a:p>
            <a:r>
              <a:rPr lang="en-GB" altLang="en-US" sz="1200">
                <a:solidFill>
                  <a:schemeClr val="tx1"/>
                </a:solidFill>
                <a:latin typeface="Calibri" panose="020F0502020204030204" pitchFamily="34" charset="0"/>
                <a:cs typeface="Calibri" panose="020F0502020204030204" pitchFamily="34" charset="0"/>
              </a:rPr>
              <a:t>%crdo-NRU_F4_BENEVOLENCE_0:</a:t>
            </a:r>
          </a:p>
          <a:p>
            <a:r>
              <a:rPr lang="en-GB" altLang="en-US" sz="1200">
                <a:solidFill>
                  <a:schemeClr val="tx1"/>
                </a:solidFill>
                <a:latin typeface="Calibri" panose="020F0502020204030204" pitchFamily="34" charset="0"/>
                <a:cs typeface="Calibri" panose="020F0502020204030204" pitchFamily="34" charset="0"/>
              </a:rPr>
              <a:t>%/-bi/: adversatif.</a:t>
            </a:r>
          </a:p>
          <a:p>
            <a:r>
              <a:rPr lang="en-GB" altLang="en-US" sz="1200">
                <a:solidFill>
                  <a:schemeClr val="tx1"/>
                </a:solidFill>
                <a:latin typeface="Calibri" panose="020F0502020204030204" pitchFamily="34" charset="0"/>
                <a:cs typeface="Calibri" panose="020F0502020204030204" pitchFamily="34" charset="0"/>
              </a:rPr>
              <a:t>%zo˩no˧ ɲi˩ ou zo˩no˧ ni˩? réponse : zo˩no˧ ɲi˩.</a:t>
            </a:r>
          </a:p>
          <a:p>
            <a:r>
              <a:rPr lang="en-GB" altLang="en-US" sz="1600">
                <a:solidFill>
                  <a:schemeClr val="tx1"/>
                </a:solidFill>
                <a:latin typeface="Calibri" panose="020F0502020204030204" pitchFamily="34" charset="0"/>
                <a:cs typeface="Calibri" panose="020F0502020204030204" pitchFamily="34" charset="0"/>
              </a:rPr>
              <a:t>Autrefois, eh bien, les Na, eh bien, ce dont je vais parler, ça s'applique aussi aujourd'hui / ça vaut aussi bien pour aujourd'hui. (Littéralement: Parler des Na autrefois, même si on l'applique à aujourd'hui / même si c'est d'aujourd'hui qu'il s'agit, c'est pareil / il en va également ainsi.)</a:t>
            </a:r>
          </a:p>
          <a:p>
            <a:r>
              <a:rPr lang="en-GB" altLang="en-US" sz="1600">
                <a:solidFill>
                  <a:schemeClr val="tx1"/>
                </a:solidFill>
                <a:latin typeface="Calibri" panose="020F0502020204030204" pitchFamily="34" charset="0"/>
                <a:cs typeface="Calibri" panose="020F0502020204030204" pitchFamily="34" charset="0"/>
              </a:rPr>
              <a:t>In the old times, well, the Na... well... what I'm going to say applies to the present (=to present-day Na customs) just as well.</a:t>
            </a:r>
          </a:p>
          <a:p>
            <a:r>
              <a:rPr lang="zh-CN" altLang="en-US" sz="1600">
                <a:solidFill>
                  <a:schemeClr val="tx1"/>
                </a:solidFill>
                <a:latin typeface="Doulos SIL" panose="02000500070000020004" pitchFamily="2" charset="0"/>
                <a:ea typeface="AR PL UMing CN" panose="020B0309010101010101" pitchFamily="49" charset="-128"/>
                <a:cs typeface="Doulos SIL" panose="02000500070000020004" pitchFamily="2" charset="0"/>
              </a:rPr>
              <a:t>从前，那么，摩梭人</a:t>
            </a:r>
            <a:r>
              <a:rPr lang="en-US" altLang="zh-CN" sz="1600">
                <a:solidFill>
                  <a:schemeClr val="tx1"/>
                </a:solidFill>
                <a:latin typeface="Doulos SIL" panose="02000500070000020004" pitchFamily="2" charset="0"/>
                <a:cs typeface="Doulos SIL" panose="02000500070000020004" pitchFamily="2" charset="0"/>
              </a:rPr>
              <a:t>……</a:t>
            </a:r>
            <a:r>
              <a:rPr lang="zh-CN" altLang="en-US" sz="1600">
                <a:solidFill>
                  <a:schemeClr val="tx1"/>
                </a:solidFill>
                <a:latin typeface="Doulos SIL" panose="02000500070000020004" pitchFamily="2" charset="0"/>
                <a:ea typeface="AR PL UMing CN" panose="020B0309010101010101" pitchFamily="49" charset="-128"/>
              </a:rPr>
              <a:t>（我）讲的（这些），现在也一样（</a:t>
            </a:r>
            <a:r>
              <a:rPr lang="en-US" altLang="zh-CN" sz="1600">
                <a:solidFill>
                  <a:schemeClr val="tx1"/>
                </a:solidFill>
                <a:latin typeface="Doulos SIL" panose="02000500070000020004" pitchFamily="2" charset="0"/>
                <a:cs typeface="Doulos SIL" panose="02000500070000020004" pitchFamily="2" charset="0"/>
              </a:rPr>
              <a:t>=</a:t>
            </a:r>
            <a:r>
              <a:rPr lang="zh-CN" altLang="en-US" sz="1600">
                <a:solidFill>
                  <a:schemeClr val="tx1"/>
                </a:solidFill>
                <a:latin typeface="Doulos SIL" panose="02000500070000020004" pitchFamily="2" charset="0"/>
                <a:ea typeface="AR PL UMing CN" panose="020B0309010101010101" pitchFamily="49" charset="-128"/>
              </a:rPr>
              <a:t>我讲的虽然是从前摩梭习俗，可是今日摩梭人的行为和做人标准也照样就是那样）。</a:t>
            </a:r>
            <a:endParaRPr lang="en-GB" altLang="en-US" sz="1600">
              <a:solidFill>
                <a:schemeClr val="tx1"/>
              </a:solidFill>
              <a:latin typeface="Doulos SIL" panose="02000500070000020004" pitchFamily="2" charset="0"/>
              <a:cs typeface="Doulos SIL" panose="02000500070000020004" pitchFamily="2" charset="0"/>
            </a:endParaRPr>
          </a:p>
        </p:txBody>
      </p:sp>
      <p:sp>
        <p:nvSpPr>
          <p:cNvPr id="11" name="Rectangle 10"/>
          <p:cNvSpPr>
            <a:spLocks noChangeArrowheads="1"/>
          </p:cNvSpPr>
          <p:nvPr/>
        </p:nvSpPr>
        <p:spPr bwMode="auto">
          <a:xfrm>
            <a:off x="323850" y="3933825"/>
            <a:ext cx="144463" cy="574675"/>
          </a:xfrm>
          <a:prstGeom prst="rect">
            <a:avLst/>
          </a:prstGeom>
          <a:noFill/>
          <a:ln w="28575"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nSpc>
                <a:spcPct val="82000"/>
              </a:lnSpc>
              <a:buClr>
                <a:srgbClr val="000000"/>
              </a:buClr>
              <a:buSzPct val="100000"/>
              <a:buFont typeface="Times New Roman" panose="02020603050405020304" pitchFamily="18" charset="0"/>
              <a:buNone/>
            </a:pPr>
            <a:endParaRPr lang="en-US" altLang="en-US"/>
          </a:p>
        </p:txBody>
      </p:sp>
      <p:sp>
        <p:nvSpPr>
          <p:cNvPr id="23" name="Rectangle 22"/>
          <p:cNvSpPr>
            <a:spLocks noChangeArrowheads="1"/>
          </p:cNvSpPr>
          <p:nvPr/>
        </p:nvSpPr>
        <p:spPr bwMode="auto">
          <a:xfrm>
            <a:off x="250825" y="4508500"/>
            <a:ext cx="8858250" cy="1782763"/>
          </a:xfrm>
          <a:prstGeom prst="rect">
            <a:avLst/>
          </a:prstGeom>
          <a:noFill/>
          <a:ln w="381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lnSpc>
                <a:spcPct val="82000"/>
              </a:lnSpc>
              <a:buClr>
                <a:srgbClr val="000000"/>
              </a:buClr>
              <a:buSzPct val="100000"/>
              <a:buFont typeface="Times New Roman" panose="02020603050405020304" pitchFamily="18" charset="0"/>
              <a:buNone/>
            </a:pPr>
            <a:endParaRPr lang="en-US" altLang="en-US"/>
          </a:p>
        </p:txBody>
      </p:sp>
      <p:sp>
        <p:nvSpPr>
          <p:cNvPr id="14" name="Titre 1"/>
          <p:cNvSpPr txBox="1">
            <a:spLocks/>
          </p:cNvSpPr>
          <p:nvPr/>
        </p:nvSpPr>
        <p:spPr>
          <a:xfrm>
            <a:off x="457200" y="-27384"/>
            <a:ext cx="8219256" cy="922114"/>
          </a:xfrm>
          <a:prstGeom prst="rect">
            <a:avLst/>
          </a:prstGeom>
        </p:spPr>
        <p:txBody>
          <a:bodyPr/>
          <a:lstStyle>
            <a:lvl1pPr algn="l" rtl="0" eaLnBrk="1" latinLnBrk="0" hangingPunct="1">
              <a:spcBef>
                <a:spcPct val="0"/>
              </a:spcBef>
              <a:buNone/>
              <a:defRPr kumimoji="0" sz="3000" b="1" kern="1200" cap="small" baseline="0">
                <a:solidFill>
                  <a:schemeClr val="accent1">
                    <a:lumMod val="75000"/>
                  </a:schemeClr>
                </a:solidFill>
                <a:latin typeface="+mj-lt"/>
                <a:ea typeface="+mj-ea"/>
                <a:cs typeface="+mj-cs"/>
              </a:defRPr>
            </a:lvl1pPr>
          </a:lstStyle>
          <a:p>
            <a:endParaRPr lang="fr-FR" dirty="0"/>
          </a:p>
        </p:txBody>
      </p:sp>
      <p:sp>
        <p:nvSpPr>
          <p:cNvPr id="4" name="ZoneTexte 3"/>
          <p:cNvSpPr txBox="1"/>
          <p:nvPr/>
        </p:nvSpPr>
        <p:spPr>
          <a:xfrm>
            <a:off x="651727" y="37090"/>
            <a:ext cx="7640681" cy="461665"/>
          </a:xfrm>
          <a:prstGeom prst="rect">
            <a:avLst/>
          </a:prstGeom>
          <a:noFill/>
        </p:spPr>
        <p:txBody>
          <a:bodyPr wrap="none" rtlCol="0">
            <a:spAutoFit/>
          </a:bodyPr>
          <a:lstStyle/>
          <a:p>
            <a:r>
              <a:rPr lang="fr-FR" sz="2400" smtClean="0"/>
              <a:t>Utilité pratique : transcription de nouveaux enregistrements</a:t>
            </a:r>
            <a:endParaRPr lang="en-GB" sz="2400"/>
          </a:p>
        </p:txBody>
      </p:sp>
      <p:sp>
        <p:nvSpPr>
          <p:cNvPr id="15" name="ZoneTexte 4"/>
          <p:cNvSpPr txBox="1">
            <a:spLocks noChangeArrowheads="1"/>
          </p:cNvSpPr>
          <p:nvPr/>
        </p:nvSpPr>
        <p:spPr bwMode="auto">
          <a:xfrm>
            <a:off x="250825" y="704091"/>
            <a:ext cx="7705725" cy="255454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r>
              <a:rPr lang="fr-FR" altLang="en-US" sz="1600">
                <a:solidFill>
                  <a:schemeClr val="tx1"/>
                </a:solidFill>
                <a:latin typeface="Charis SIL" panose="02000500060000020004" pitchFamily="2" charset="0"/>
                <a:ea typeface="Charis SIL" panose="02000500060000020004" pitchFamily="2" charset="0"/>
                <a:cs typeface="Charis SIL" panose="02000500060000020004" pitchFamily="2" charset="0"/>
              </a:rPr>
              <a:t>BENEVOLENCE_0: </a:t>
            </a:r>
          </a:p>
          <a:p>
            <a:r>
              <a:rPr lang="fr-FR" altLang="en-US" sz="1600">
                <a:solidFill>
                  <a:schemeClr val="tx1"/>
                </a:solidFill>
                <a:latin typeface="Charis SIL" panose="02000500060000020004" pitchFamily="2" charset="0"/>
                <a:ea typeface="Charis SIL" panose="02000500060000020004" pitchFamily="2" charset="0"/>
                <a:cs typeface="Charis SIL" panose="02000500060000020004" pitchFamily="2" charset="0"/>
              </a:rPr>
              <a:t>ə˧ ʝi˧ ʂɯ˥ ʝi˩ z o ˩ n o ˧ n ɑ ˩ ʈʂʰ ɯ ˥ dʑ u ˩ z o ˩ n o ˧ l ə ˧ ʐ w ɤ ˩ z o ˩ n o ˧ ɲ i ˧ b i ˩ ʈʂʰ ɯ ˧ l ɑ ˩ ɲ i ˩ ə ˧ ʝ i ˧ ʂ ɯ ˥ ʝ i ˩ m ə ˩ ʈʂʰ ɯ ˧ l ɑ ˩ ɲ j i ˩ g i ˩ dʑ u ˧ l o ˧ dʑ u ˩</a:t>
            </a:r>
          </a:p>
          <a:p>
            <a:r>
              <a:rPr lang="fr-FR" altLang="en-US" sz="1600">
                <a:solidFill>
                  <a:schemeClr val="tx1"/>
                </a:solidFill>
                <a:latin typeface="Charis SIL" panose="02000500060000020004" pitchFamily="2" charset="0"/>
                <a:ea typeface="Charis SIL" panose="02000500060000020004" pitchFamily="2" charset="0"/>
                <a:cs typeface="Charis SIL" panose="02000500060000020004" pitchFamily="2" charset="0"/>
              </a:rPr>
              <a:t>BENEVOLENCE_1: </a:t>
            </a:r>
          </a:p>
          <a:p>
            <a:r>
              <a:rPr lang="fr-FR" altLang="en-US" sz="1600">
                <a:solidFill>
                  <a:schemeClr val="tx1"/>
                </a:solidFill>
                <a:latin typeface="Charis SIL" panose="02000500060000020004" pitchFamily="2" charset="0"/>
                <a:ea typeface="Charis SIL" panose="02000500060000020004" pitchFamily="2" charset="0"/>
                <a:cs typeface="Charis SIL" panose="02000500060000020004" pitchFamily="2" charset="0"/>
              </a:rPr>
              <a:t>n ɑ ˩ ʈʂʰ ɯ ˥ ɖ ɯ ˩ l o ˧ dʑ ɤ ˧ p i ˧ h ĩ ˧ ʈʂʰ ɯ ˧ dʑ u ˩ ə ˧ ts o ˧ dʑ ɤ ˩ i ʈʂʰ ɯ ˧ dʑ u ˩ z o ˩ n o ˧ m ɑ ˩ ʁ o ˧ ʑ i ˧ dz o ˧ p o ˩ dʑ u ˩ h ĩ ˧ m o ˥ m o ˩ ʁ o ˧ m æ ˥ dʑ ɤ ˩ m æ ˩crdo-BENEVOLENCE_2: </a:t>
            </a:r>
          </a:p>
          <a:p>
            <a:r>
              <a:rPr lang="fr-FR" altLang="en-US" sz="1600">
                <a:solidFill>
                  <a:schemeClr val="tx1"/>
                </a:solidFill>
                <a:latin typeface="Charis SIL" panose="02000500060000020004" pitchFamily="2" charset="0"/>
                <a:ea typeface="Charis SIL" panose="02000500060000020004" pitchFamily="2" charset="0"/>
                <a:cs typeface="Charis SIL" panose="02000500060000020004" pitchFamily="2" charset="0"/>
              </a:rPr>
              <a:t>ə ˧ pʰ u ˩ l ə ˧ tsʰ ɯ ˩ h ĩ ˥ h ĩ ˧ b æ ˧ ʁ o ˧ m æ ˩ h ĩ ˩ dʑ i ˩˥ m æ ˩ n ɑ ˩ ʈʂʰ ɯ ˥ dʑ u ˩ õ ˧ m õ ˧˥ dʑ u ˩ ʈʂʰ i ˧ n ɲ ʝ i ˥ b i ˧ h ĩ ˧</a:t>
            </a:r>
          </a:p>
        </p:txBody>
      </p:sp>
    </p:spTree>
    <p:extLst>
      <p:ext uri="{BB962C8B-B14F-4D97-AF65-F5344CB8AC3E}">
        <p14:creationId xmlns:p14="http://schemas.microsoft.com/office/powerpoint/2010/main" val="392832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13" grpId="0" animBg="1"/>
      <p:bldP spid="12" grpId="0" animBg="1"/>
      <p:bldP spid="10" grpId="0" animBg="1"/>
      <p:bldP spid="11" grpId="0" animBg="1"/>
      <p:bldP spid="23"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E2ABA2DC-C91A-4474-B60C-48D475808927}" type="slidenum">
              <a:rPr lang="fr-FR" smtClean="0"/>
              <a:t>14</a:t>
            </a:fld>
            <a:endParaRPr lang="fr-FR"/>
          </a:p>
        </p:txBody>
      </p:sp>
      <p:sp>
        <p:nvSpPr>
          <p:cNvPr id="3" name="Rectangle 2"/>
          <p:cNvSpPr/>
          <p:nvPr/>
        </p:nvSpPr>
        <p:spPr>
          <a:xfrm>
            <a:off x="755576" y="1412776"/>
            <a:ext cx="6768752" cy="4043799"/>
          </a:xfrm>
          <a:prstGeom prst="rect">
            <a:avLst/>
          </a:prstGeom>
        </p:spPr>
        <p:txBody>
          <a:bodyPr wrap="square">
            <a:spAutoFit/>
          </a:bodyPr>
          <a:lstStyle/>
          <a:p>
            <a:pPr>
              <a:lnSpc>
                <a:spcPct val="107000"/>
              </a:lnSpc>
              <a:spcAft>
                <a:spcPts val="0"/>
              </a:spcAft>
            </a:pP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Utterance ID: crdo-NRU_F4_BURIEDALIVE2.0</a:t>
            </a:r>
            <a:endParaRPr lang="en-GB">
              <a:latin typeface="Charis SIL" panose="02000500060000020004" pitchFamily="2" charset="0"/>
              <a:ea typeface="Charis SIL" panose="02000500060000020004" pitchFamily="2" charset="0"/>
              <a:cs typeface="Charis SIL" panose="02000500060000020004" pitchFamily="2" charset="0"/>
            </a:endParaRPr>
          </a:p>
          <a:p>
            <a:pPr>
              <a:lnSpc>
                <a:spcPct val="107000"/>
              </a:lnSpc>
              <a:spcAft>
                <a:spcPts val="0"/>
              </a:spcAft>
            </a:pP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Ref: ə˧ʝi˧</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ʂ</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ɯ˥ʝi˩|ɖɯ˧ʑi˩ɻ˩̍ ʈʂʰɯ</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ʈʂʰɯ˧ne˧</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gv̩</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˧ɲi˥tsɯ˩|mv̩˩</a:t>
            </a:r>
            <a:endParaRPr lang="en-GB">
              <a:latin typeface="Charis SIL" panose="02000500060000020004" pitchFamily="2" charset="0"/>
              <a:ea typeface="Charis SIL" panose="02000500060000020004" pitchFamily="2" charset="0"/>
              <a:cs typeface="Charis SIL" panose="02000500060000020004" pitchFamily="2" charset="0"/>
            </a:endParaRPr>
          </a:p>
          <a:p>
            <a:pPr>
              <a:lnSpc>
                <a:spcPct val="107000"/>
              </a:lnSpc>
              <a:spcAft>
                <a:spcPts val="0"/>
              </a:spcAft>
            </a:pP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Hyp: ə˧ʝi˧ɯ˥ʝi˩|ɖɯ˧ʑi˩ɻ˩̍ ʈʂʰɯ</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ʈʂʰɯ˧ne˧</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bi</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˧ɲi˥tsɯ˩|mv̩˩</a:t>
            </a:r>
            <a:endParaRPr lang="en-GB">
              <a:latin typeface="Charis SIL" panose="02000500060000020004" pitchFamily="2" charset="0"/>
              <a:ea typeface="Charis SIL" panose="02000500060000020004" pitchFamily="2" charset="0"/>
              <a:cs typeface="Charis SIL" panose="02000500060000020004" pitchFamily="2" charset="0"/>
            </a:endParaRPr>
          </a:p>
          <a:p>
            <a:pPr>
              <a:lnSpc>
                <a:spcPct val="107000"/>
              </a:lnSpc>
              <a:spcAft>
                <a:spcPts val="0"/>
              </a:spcAft>
            </a:pPr>
            <a:endParaRPr lang="en-GB" sz="800" smtClean="0">
              <a:solidFill>
                <a:srgbClr val="000000"/>
              </a:solidFill>
              <a:latin typeface="Charis SIL" panose="02000500060000020004" pitchFamily="2" charset="0"/>
              <a:ea typeface="Charis SIL" panose="02000500060000020004" pitchFamily="2" charset="0"/>
              <a:cs typeface="Charis SIL" panose="02000500060000020004" pitchFamily="2" charset="0"/>
            </a:endParaRPr>
          </a:p>
          <a:p>
            <a:pPr>
              <a:lnSpc>
                <a:spcPct val="107000"/>
              </a:lnSpc>
              <a:spcAft>
                <a:spcPts val="0"/>
              </a:spcAft>
            </a:pPr>
            <a:r>
              <a:rPr lang="en-GB" smtClean="0">
                <a:solidFill>
                  <a:srgbClr val="000000"/>
                </a:solidFill>
                <a:latin typeface="Charis SIL" panose="02000500060000020004" pitchFamily="2" charset="0"/>
                <a:ea typeface="Charis SIL" panose="02000500060000020004" pitchFamily="2" charset="0"/>
                <a:cs typeface="Charis SIL" panose="02000500060000020004" pitchFamily="2" charset="0"/>
              </a:rPr>
              <a:t>Utterance </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ID: crdo-NRU_F4_BURIEDALIVE2.1</a:t>
            </a:r>
            <a:endParaRPr lang="en-GB">
              <a:latin typeface="Charis SIL" panose="02000500060000020004" pitchFamily="2" charset="0"/>
              <a:ea typeface="Charis SIL" panose="02000500060000020004" pitchFamily="2" charset="0"/>
              <a:cs typeface="Charis SIL" panose="02000500060000020004" pitchFamily="2" charset="0"/>
            </a:endParaRPr>
          </a:p>
          <a:p>
            <a:pPr>
              <a:lnSpc>
                <a:spcPct val="107000"/>
              </a:lnSpc>
              <a:spcAft>
                <a:spcPts val="0"/>
              </a:spcAft>
            </a:pP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Ref: zo˩no˥|njæ˧sɯ˩kv̩˩|nɑ˩ʈʂʰɯ˥|ʈʂʰɯ˧ne˧ʝi˥|pi</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kv̩˩mæ˩|ə˩gi˩|</a:t>
            </a:r>
            <a:endParaRPr lang="en-GB">
              <a:latin typeface="Charis SIL" panose="02000500060000020004" pitchFamily="2" charset="0"/>
              <a:ea typeface="Charis SIL" panose="02000500060000020004" pitchFamily="2" charset="0"/>
              <a:cs typeface="Charis SIL" panose="02000500060000020004" pitchFamily="2" charset="0"/>
            </a:endParaRPr>
          </a:p>
          <a:p>
            <a:pPr>
              <a:lnSpc>
                <a:spcPct val="107000"/>
              </a:lnSpc>
              <a:spcAft>
                <a:spcPts val="0"/>
              </a:spcAft>
            </a:pP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Hyp: zo˩no˥|njæ˧sɯ˩kv̩˩|nɑ˩ʈʂʰɯ˥|ʈʂʰɯ˧ne˧ʝi˥|pi</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kv̩˩mæ˩|ə˩gi˩|</a:t>
            </a:r>
            <a:endParaRPr lang="en-GB">
              <a:latin typeface="Charis SIL" panose="02000500060000020004" pitchFamily="2" charset="0"/>
              <a:ea typeface="Charis SIL" panose="02000500060000020004" pitchFamily="2" charset="0"/>
              <a:cs typeface="Charis SIL" panose="02000500060000020004" pitchFamily="2" charset="0"/>
            </a:endParaRPr>
          </a:p>
          <a:p>
            <a:pPr>
              <a:lnSpc>
                <a:spcPct val="107000"/>
              </a:lnSpc>
              <a:spcAft>
                <a:spcPts val="0"/>
              </a:spcAft>
            </a:pPr>
            <a:endParaRPr lang="en-GB" sz="800" smtClean="0">
              <a:solidFill>
                <a:srgbClr val="000000"/>
              </a:solidFill>
              <a:latin typeface="Charis SIL" panose="02000500060000020004" pitchFamily="2" charset="0"/>
              <a:ea typeface="Charis SIL" panose="02000500060000020004" pitchFamily="2" charset="0"/>
              <a:cs typeface="Charis SIL" panose="02000500060000020004" pitchFamily="2" charset="0"/>
            </a:endParaRPr>
          </a:p>
          <a:p>
            <a:pPr>
              <a:lnSpc>
                <a:spcPct val="107000"/>
              </a:lnSpc>
              <a:spcAft>
                <a:spcPts val="0"/>
              </a:spcAft>
            </a:pPr>
            <a:r>
              <a:rPr lang="en-GB" smtClean="0">
                <a:solidFill>
                  <a:srgbClr val="000000"/>
                </a:solidFill>
                <a:latin typeface="Charis SIL" panose="02000500060000020004" pitchFamily="2" charset="0"/>
                <a:ea typeface="Charis SIL" panose="02000500060000020004" pitchFamily="2" charset="0"/>
                <a:cs typeface="Charis SIL" panose="02000500060000020004" pitchFamily="2" charset="0"/>
              </a:rPr>
              <a:t>Utterance </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ID: crdo-NRU_F4_BURIEDALIVE2.2</a:t>
            </a:r>
            <a:endParaRPr lang="en-GB">
              <a:latin typeface="Charis SIL" panose="02000500060000020004" pitchFamily="2" charset="0"/>
              <a:ea typeface="Charis SIL" panose="02000500060000020004" pitchFamily="2" charset="0"/>
              <a:cs typeface="Charis SIL" panose="02000500060000020004" pitchFamily="2" charset="0"/>
            </a:endParaRPr>
          </a:p>
          <a:p>
            <a:pPr>
              <a:lnSpc>
                <a:spcPct val="107000"/>
              </a:lnSpc>
              <a:spcAft>
                <a:spcPts val="0"/>
              </a:spcAft>
            </a:pP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Ref: əəə…</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ts</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ɤ</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˧ɭɯ</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˧ʑi˩mɤ˩ʁo˩dʑo</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so</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˩ɻ˩̍ ˥</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|pi˧|</a:t>
            </a:r>
            <a:endParaRPr lang="en-GB">
              <a:latin typeface="Charis SIL" panose="02000500060000020004" pitchFamily="2" charset="0"/>
              <a:ea typeface="Charis SIL" panose="02000500060000020004" pitchFamily="2" charset="0"/>
              <a:cs typeface="Charis SIL" panose="02000500060000020004" pitchFamily="2" charset="0"/>
            </a:endParaRPr>
          </a:p>
          <a:p>
            <a:pPr>
              <a:lnSpc>
                <a:spcPct val="107000"/>
              </a:lnSpc>
              <a:spcAft>
                <a:spcPts val="0"/>
              </a:spcAft>
            </a:pP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Hyp: əəə…</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tsʰ</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ɤ˧ʑi˩mɤ˩ʁo˩dʑo</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so</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|pi˧|</a:t>
            </a:r>
            <a:endParaRPr lang="en-GB">
              <a:latin typeface="Charis SIL" panose="02000500060000020004" pitchFamily="2" charset="0"/>
              <a:ea typeface="Charis SIL" panose="02000500060000020004" pitchFamily="2" charset="0"/>
              <a:cs typeface="Charis SIL" panose="02000500060000020004" pitchFamily="2" charset="0"/>
            </a:endParaRPr>
          </a:p>
          <a:p>
            <a:pPr>
              <a:lnSpc>
                <a:spcPct val="107000"/>
              </a:lnSpc>
              <a:spcAft>
                <a:spcPts val="0"/>
              </a:spcAft>
            </a:pPr>
            <a:endParaRPr lang="en-GB" sz="800" smtClean="0">
              <a:solidFill>
                <a:srgbClr val="000000"/>
              </a:solidFill>
              <a:latin typeface="Charis SIL" panose="02000500060000020004" pitchFamily="2" charset="0"/>
              <a:ea typeface="Charis SIL" panose="02000500060000020004" pitchFamily="2" charset="0"/>
              <a:cs typeface="Charis SIL" panose="02000500060000020004" pitchFamily="2" charset="0"/>
            </a:endParaRPr>
          </a:p>
          <a:p>
            <a:pPr>
              <a:lnSpc>
                <a:spcPct val="107000"/>
              </a:lnSpc>
              <a:spcAft>
                <a:spcPts val="0"/>
              </a:spcAft>
            </a:pPr>
            <a:r>
              <a:rPr lang="en-GB" smtClean="0">
                <a:solidFill>
                  <a:srgbClr val="000000"/>
                </a:solidFill>
                <a:latin typeface="Charis SIL" panose="02000500060000020004" pitchFamily="2" charset="0"/>
                <a:ea typeface="Charis SIL" panose="02000500060000020004" pitchFamily="2" charset="0"/>
                <a:cs typeface="Charis SIL" panose="02000500060000020004" pitchFamily="2" charset="0"/>
              </a:rPr>
              <a:t>Utterance </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ID: crdo-NRU_F4_BURIEDALIVE2.3</a:t>
            </a:r>
            <a:endParaRPr lang="en-GB">
              <a:latin typeface="Charis SIL" panose="02000500060000020004" pitchFamily="2" charset="0"/>
              <a:ea typeface="Charis SIL" panose="02000500060000020004" pitchFamily="2" charset="0"/>
              <a:cs typeface="Charis SIL" panose="02000500060000020004" pitchFamily="2" charset="0"/>
            </a:endParaRPr>
          </a:p>
          <a:p>
            <a:pPr>
              <a:lnSpc>
                <a:spcPct val="107000"/>
              </a:lnSpc>
              <a:spcAft>
                <a:spcPts val="0"/>
              </a:spcAft>
            </a:pP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Ref: əəə…tsɤ˧hɑ˧ʑi</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˥mɤ</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˩ʁo</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dʑo˩|so</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ɻ</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 </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|pi˧|</a:t>
            </a:r>
            <a:endParaRPr lang="en-GB">
              <a:latin typeface="Charis SIL" panose="02000500060000020004" pitchFamily="2" charset="0"/>
              <a:ea typeface="Charis SIL" panose="02000500060000020004" pitchFamily="2" charset="0"/>
              <a:cs typeface="Charis SIL" panose="02000500060000020004" pitchFamily="2" charset="0"/>
            </a:endParaRPr>
          </a:p>
          <a:p>
            <a:pPr>
              <a:lnSpc>
                <a:spcPct val="107000"/>
              </a:lnSpc>
              <a:spcAft>
                <a:spcPts val="800"/>
              </a:spcAft>
            </a:pP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Hyp: əəə…tsɤ˧hɑ˧ʑi</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˧nɑ</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˩ʁo</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dʑo˩|so</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ɻ</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 </a:t>
            </a:r>
            <a:r>
              <a:rPr lang="en-GB">
                <a:solidFill>
                  <a:srgbClr val="FF0000"/>
                </a:solidFill>
                <a:latin typeface="Charis SIL" panose="02000500060000020004" pitchFamily="2" charset="0"/>
                <a:ea typeface="Charis SIL" panose="02000500060000020004" pitchFamily="2" charset="0"/>
                <a:cs typeface="Charis SIL" panose="02000500060000020004" pitchFamily="2" charset="0"/>
              </a:rPr>
              <a:t>˥</a:t>
            </a:r>
            <a:r>
              <a:rPr lang="en-GB">
                <a:solidFill>
                  <a:srgbClr val="000000"/>
                </a:solidFill>
                <a:latin typeface="Charis SIL" panose="02000500060000020004" pitchFamily="2" charset="0"/>
                <a:ea typeface="Charis SIL" panose="02000500060000020004" pitchFamily="2" charset="0"/>
                <a:cs typeface="Charis SIL" panose="02000500060000020004" pitchFamily="2" charset="0"/>
              </a:rPr>
              <a:t>|pi˧|</a:t>
            </a:r>
            <a:endParaRPr lang="en-GB">
              <a:effectLst/>
              <a:latin typeface="Charis SIL" panose="02000500060000020004" pitchFamily="2" charset="0"/>
              <a:ea typeface="Charis SIL" panose="02000500060000020004" pitchFamily="2" charset="0"/>
              <a:cs typeface="Charis SIL" panose="02000500060000020004" pitchFamily="2" charset="0"/>
            </a:endParaRPr>
          </a:p>
        </p:txBody>
      </p:sp>
    </p:spTree>
    <p:extLst>
      <p:ext uri="{BB962C8B-B14F-4D97-AF65-F5344CB8AC3E}">
        <p14:creationId xmlns:p14="http://schemas.microsoft.com/office/powerpoint/2010/main" val="129782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p:txBody>
          <a:bodyPr/>
          <a:lstStyle/>
          <a:p>
            <a:endParaRPr lang="en-GB"/>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15</a:t>
            </a:fld>
            <a:endParaRPr lang="fr-FR"/>
          </a:p>
        </p:txBody>
      </p:sp>
      <p:graphicFrame>
        <p:nvGraphicFramePr>
          <p:cNvPr id="5" name="Objet 4"/>
          <p:cNvGraphicFramePr>
            <a:graphicFrameLocks noChangeAspect="1"/>
          </p:cNvGraphicFramePr>
          <p:nvPr>
            <p:extLst>
              <p:ext uri="{D42A27DB-BD31-4B8C-83A1-F6EECF244321}">
                <p14:modId xmlns:p14="http://schemas.microsoft.com/office/powerpoint/2010/main" val="3914565708"/>
              </p:ext>
            </p:extLst>
          </p:nvPr>
        </p:nvGraphicFramePr>
        <p:xfrm>
          <a:off x="3275856" y="104449"/>
          <a:ext cx="3630034" cy="6753552"/>
        </p:xfrm>
        <a:graphic>
          <a:graphicData uri="http://schemas.openxmlformats.org/presentationml/2006/ole">
            <mc:AlternateContent xmlns:mc="http://schemas.openxmlformats.org/markup-compatibility/2006">
              <mc:Choice xmlns:v="urn:schemas-microsoft-com:vml" Requires="v">
                <p:oleObj spid="_x0000_s32795" r:id="rId3" imgW="4572360" imgH="8504640" progId="">
                  <p:embed/>
                </p:oleObj>
              </mc:Choice>
              <mc:Fallback>
                <p:oleObj r:id="rId3" imgW="4572360" imgH="8504640" progId="">
                  <p:embed/>
                  <p:pic>
                    <p:nvPicPr>
                      <p:cNvPr id="0" name=""/>
                      <p:cNvPicPr/>
                      <p:nvPr/>
                    </p:nvPicPr>
                    <p:blipFill>
                      <a:blip r:embed="rId4"/>
                      <a:stretch>
                        <a:fillRect/>
                      </a:stretch>
                    </p:blipFill>
                    <p:spPr>
                      <a:xfrm>
                        <a:off x="3275856" y="104449"/>
                        <a:ext cx="3630034" cy="6753552"/>
                      </a:xfrm>
                      <a:prstGeom prst="rect">
                        <a:avLst/>
                      </a:prstGeom>
                    </p:spPr>
                  </p:pic>
                </p:oleObj>
              </mc:Fallback>
            </mc:AlternateContent>
          </a:graphicData>
        </a:graphic>
      </p:graphicFrame>
    </p:spTree>
    <p:extLst>
      <p:ext uri="{BB962C8B-B14F-4D97-AF65-F5344CB8AC3E}">
        <p14:creationId xmlns:p14="http://schemas.microsoft.com/office/powerpoint/2010/main" val="189973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5"/>
          </p:nvPr>
        </p:nvSpPr>
        <p:spPr/>
        <p:txBody>
          <a:bodyPr/>
          <a:lstStyle/>
          <a:p>
            <a:fld id="{E2ABA2DC-C91A-4474-B60C-48D475808927}" type="slidenum">
              <a:rPr lang="fr-FR" smtClean="0"/>
              <a:pPr/>
              <a:t>16</a:t>
            </a:fld>
            <a:endParaRPr lang="fr-FR"/>
          </a:p>
        </p:txBody>
      </p:sp>
      <p:sp>
        <p:nvSpPr>
          <p:cNvPr id="6" name="Rectangle 5"/>
          <p:cNvSpPr/>
          <p:nvPr/>
        </p:nvSpPr>
        <p:spPr>
          <a:xfrm>
            <a:off x="7596336" y="-99392"/>
            <a:ext cx="1728192" cy="7848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Objet 4"/>
          <p:cNvGraphicFramePr>
            <a:graphicFrameLocks noChangeAspect="1"/>
          </p:cNvGraphicFramePr>
          <p:nvPr>
            <p:extLst>
              <p:ext uri="{D42A27DB-BD31-4B8C-83A1-F6EECF244321}">
                <p14:modId xmlns:p14="http://schemas.microsoft.com/office/powerpoint/2010/main" val="3558028246"/>
              </p:ext>
            </p:extLst>
          </p:nvPr>
        </p:nvGraphicFramePr>
        <p:xfrm>
          <a:off x="4427984" y="260648"/>
          <a:ext cx="4512829" cy="6309580"/>
        </p:xfrm>
        <a:graphic>
          <a:graphicData uri="http://schemas.openxmlformats.org/presentationml/2006/ole">
            <mc:AlternateContent xmlns:mc="http://schemas.openxmlformats.org/markup-compatibility/2006">
              <mc:Choice xmlns:v="urn:schemas-microsoft-com:vml" Requires="v">
                <p:oleObj spid="_x0000_s30757" r:id="rId4" imgW="10692000" imgH="14945760" progId="">
                  <p:embed/>
                </p:oleObj>
              </mc:Choice>
              <mc:Fallback>
                <p:oleObj r:id="rId4" imgW="10692000" imgH="14945760" progId="">
                  <p:embed/>
                  <p:pic>
                    <p:nvPicPr>
                      <p:cNvPr id="0" name=""/>
                      <p:cNvPicPr/>
                      <p:nvPr/>
                    </p:nvPicPr>
                    <p:blipFill>
                      <a:blip r:embed="rId5"/>
                      <a:stretch>
                        <a:fillRect/>
                      </a:stretch>
                    </p:blipFill>
                    <p:spPr>
                      <a:xfrm>
                        <a:off x="4427984" y="260648"/>
                        <a:ext cx="4512829" cy="6309580"/>
                      </a:xfrm>
                      <a:prstGeom prst="rect">
                        <a:avLst/>
                      </a:prstGeom>
                      <a:ln w="3175">
                        <a:solidFill>
                          <a:schemeClr val="tx2"/>
                        </a:solidFill>
                      </a:ln>
                    </p:spPr>
                  </p:pic>
                </p:oleObj>
              </mc:Fallback>
            </mc:AlternateContent>
          </a:graphicData>
        </a:graphic>
      </p:graphicFrame>
      <p:sp>
        <p:nvSpPr>
          <p:cNvPr id="7" name="Espace réservé du contenu 2"/>
          <p:cNvSpPr>
            <a:spLocks noGrp="1"/>
          </p:cNvSpPr>
          <p:nvPr>
            <p:ph sz="quarter" idx="1"/>
          </p:nvPr>
        </p:nvSpPr>
        <p:spPr>
          <a:xfrm>
            <a:off x="251058" y="1457400"/>
            <a:ext cx="4032448" cy="4608512"/>
          </a:xfrm>
        </p:spPr>
        <p:txBody>
          <a:bodyPr>
            <a:normAutofit/>
          </a:bodyPr>
          <a:lstStyle/>
          <a:p>
            <a:pPr marL="0" indent="0">
              <a:buNone/>
            </a:pPr>
            <a:r>
              <a:rPr lang="fr-FR" sz="2000" smtClean="0"/>
              <a:t>tirer </a:t>
            </a:r>
            <a:r>
              <a:rPr lang="fr-FR" sz="2000"/>
              <a:t>parti </a:t>
            </a:r>
            <a:r>
              <a:rPr lang="fr-FR" sz="2000" smtClean="0"/>
              <a:t>des </a:t>
            </a:r>
            <a:r>
              <a:rPr lang="fr-FR" sz="2000"/>
              <a:t>nouvelles technologies </a:t>
            </a:r>
            <a:br>
              <a:rPr lang="fr-FR" sz="2000"/>
            </a:br>
            <a:r>
              <a:rPr lang="fr-FR" sz="2000"/>
              <a:t>dans l’entreprise de documentation des </a:t>
            </a:r>
            <a:r>
              <a:rPr lang="fr-FR" sz="2000" smtClean="0"/>
              <a:t>langues : </a:t>
            </a:r>
          </a:p>
          <a:p>
            <a:r>
              <a:rPr lang="fr-FR" sz="2000" smtClean="0"/>
              <a:t>transcriptions / textes : outils relativement nombreux</a:t>
            </a:r>
          </a:p>
          <a:p>
            <a:r>
              <a:rPr lang="fr-FR" sz="2000" smtClean="0"/>
              <a:t>audio : commence à être utilisé </a:t>
            </a:r>
            <a:r>
              <a:rPr lang="fr-FR" sz="2000" smtClean="0"/>
              <a:t>(modèles acoustiques)</a:t>
            </a:r>
            <a:endParaRPr lang="fr-FR" sz="2000" smtClean="0"/>
          </a:p>
          <a:p>
            <a:r>
              <a:rPr lang="fr-FR" sz="2000" smtClean="0"/>
              <a:t>photo &amp; vidéo : à venir</a:t>
            </a:r>
          </a:p>
          <a:p>
            <a:r>
              <a:rPr lang="fr-FR" sz="2000" i="1" smtClean="0"/>
              <a:t>(liste ouverte)</a:t>
            </a:r>
          </a:p>
          <a:p>
            <a:endParaRPr lang="en-GB" sz="2000"/>
          </a:p>
        </p:txBody>
      </p:sp>
      <p:sp>
        <p:nvSpPr>
          <p:cNvPr id="8" name="Titre 1"/>
          <p:cNvSpPr>
            <a:spLocks noGrp="1"/>
          </p:cNvSpPr>
          <p:nvPr>
            <p:ph type="title"/>
          </p:nvPr>
        </p:nvSpPr>
        <p:spPr>
          <a:xfrm>
            <a:off x="179512" y="44624"/>
            <a:ext cx="7699248" cy="1296144"/>
          </a:xfrm>
        </p:spPr>
        <p:txBody>
          <a:bodyPr>
            <a:normAutofit fontScale="90000"/>
          </a:bodyPr>
          <a:lstStyle/>
          <a:p>
            <a:r>
              <a:rPr lang="fr-FR" sz="2800" smtClean="0"/>
              <a:t>Perspectives de moyen terme </a:t>
            </a:r>
            <a:br>
              <a:rPr lang="fr-FR" sz="2800" smtClean="0"/>
            </a:br>
            <a:r>
              <a:rPr lang="fr-FR" sz="2800"/>
              <a:t>p</a:t>
            </a:r>
            <a:r>
              <a:rPr lang="fr-FR" sz="2800" smtClean="0"/>
              <a:t>our les linguistes</a:t>
            </a:r>
            <a:br>
              <a:rPr lang="fr-FR" sz="2800" smtClean="0"/>
            </a:br>
            <a:r>
              <a:rPr lang="fr-FR" sz="2800" smtClean="0"/>
              <a:t>« de terrain » :</a:t>
            </a:r>
            <a:endParaRPr lang="en-GB" sz="2800"/>
          </a:p>
        </p:txBody>
      </p:sp>
    </p:spTree>
    <p:extLst>
      <p:ext uri="{BB962C8B-B14F-4D97-AF65-F5344CB8AC3E}">
        <p14:creationId xmlns:p14="http://schemas.microsoft.com/office/powerpoint/2010/main" val="63973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p:txBody>
          <a:bodyPr/>
          <a:lstStyle/>
          <a:p>
            <a:endParaRPr lang="en-GB"/>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17</a:t>
            </a:fld>
            <a:endParaRPr lang="fr-FR"/>
          </a:p>
        </p:txBody>
      </p:sp>
      <p:pic>
        <p:nvPicPr>
          <p:cNvPr id="5" name="Image 4"/>
          <p:cNvPicPr>
            <a:picLocks noChangeAspect="1"/>
          </p:cNvPicPr>
          <p:nvPr/>
        </p:nvPicPr>
        <p:blipFill rotWithShape="1">
          <a:blip r:embed="rId2"/>
          <a:srcRect l="6687" t="10782" r="10626" b="14983"/>
          <a:stretch/>
        </p:blipFill>
        <p:spPr>
          <a:xfrm>
            <a:off x="526404" y="1916832"/>
            <a:ext cx="7560840" cy="3816425"/>
          </a:xfrm>
          <a:prstGeom prst="rect">
            <a:avLst/>
          </a:prstGeom>
        </p:spPr>
      </p:pic>
      <p:sp>
        <p:nvSpPr>
          <p:cNvPr id="6" name="Rectangle 5"/>
          <p:cNvSpPr/>
          <p:nvPr/>
        </p:nvSpPr>
        <p:spPr>
          <a:xfrm>
            <a:off x="457200" y="6301948"/>
            <a:ext cx="7560840" cy="461665"/>
          </a:xfrm>
          <a:prstGeom prst="rect">
            <a:avLst/>
          </a:prstGeom>
          <a:solidFill>
            <a:schemeClr val="tx1">
              <a:lumMod val="85000"/>
              <a:lumOff val="15000"/>
            </a:schemeClr>
          </a:solidFill>
        </p:spPr>
        <p:txBody>
          <a:bodyPr wrap="square">
            <a:spAutoFit/>
          </a:bodyPr>
          <a:lstStyle/>
          <a:p>
            <a:r>
              <a:rPr lang="en-GB" sz="2400">
                <a:hlinkClick r:id="rId3"/>
              </a:rPr>
              <a:t>https://leblob.fr/societe/faut-il-sauver-les-langues-en-danger</a:t>
            </a:r>
            <a:endParaRPr lang="en-GB" sz="2400"/>
          </a:p>
        </p:txBody>
      </p:sp>
      <p:sp>
        <p:nvSpPr>
          <p:cNvPr id="8" name="ZoneTexte 7"/>
          <p:cNvSpPr txBox="1"/>
          <p:nvPr/>
        </p:nvSpPr>
        <p:spPr>
          <a:xfrm>
            <a:off x="5940152" y="5795972"/>
            <a:ext cx="1325748" cy="369332"/>
          </a:xfrm>
          <a:prstGeom prst="rect">
            <a:avLst/>
          </a:prstGeom>
          <a:noFill/>
        </p:spPr>
        <p:txBody>
          <a:bodyPr wrap="none" rtlCol="0">
            <a:spAutoFit/>
          </a:bodyPr>
          <a:lstStyle/>
          <a:p>
            <a:r>
              <a:rPr lang="fr-FR" smtClean="0"/>
              <a:t>janvier 2020</a:t>
            </a:r>
            <a:endParaRPr lang="en-GB"/>
          </a:p>
        </p:txBody>
      </p:sp>
      <p:sp>
        <p:nvSpPr>
          <p:cNvPr id="9" name="Titre 1"/>
          <p:cNvSpPr txBox="1">
            <a:spLocks/>
          </p:cNvSpPr>
          <p:nvPr/>
        </p:nvSpPr>
        <p:spPr>
          <a:xfrm>
            <a:off x="611560" y="282010"/>
            <a:ext cx="7699248" cy="922114"/>
          </a:xfrm>
          <a:prstGeom prst="rect">
            <a:avLst/>
          </a:prstGeom>
        </p:spPr>
        <p:txBody>
          <a:bodyPr vert="horz" anchor="b">
            <a:normAutofit fontScale="97500" lnSpcReduction="10000"/>
          </a:bodyPr>
          <a:lstStyle>
            <a:lvl1pPr algn="l" rtl="0" eaLnBrk="1" latinLnBrk="0" hangingPunct="1">
              <a:spcBef>
                <a:spcPct val="0"/>
              </a:spcBef>
              <a:buNone/>
              <a:defRPr kumimoji="0" sz="3000" b="1" kern="1200" cap="small" baseline="0">
                <a:solidFill>
                  <a:schemeClr val="accent1">
                    <a:lumMod val="75000"/>
                  </a:schemeClr>
                </a:solidFill>
                <a:latin typeface="+mj-lt"/>
                <a:ea typeface="+mj-ea"/>
                <a:cs typeface="+mj-cs"/>
              </a:defRPr>
            </a:lvl1pPr>
          </a:lstStyle>
          <a:p>
            <a:r>
              <a:rPr lang="fr-FR" smtClean="0"/>
              <a:t>Articulation avec l’enseignement &amp; la médiation scientifique</a:t>
            </a:r>
            <a:endParaRPr lang="en-GB"/>
          </a:p>
        </p:txBody>
      </p:sp>
    </p:spTree>
    <p:extLst>
      <p:ext uri="{BB962C8B-B14F-4D97-AF65-F5344CB8AC3E}">
        <p14:creationId xmlns:p14="http://schemas.microsoft.com/office/powerpoint/2010/main" val="185194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mtClean="0"/>
              <a:t>CC : utilisation d’enregistrements dans des vidéos</a:t>
            </a:r>
            <a:endParaRPr lang="en-GB"/>
          </a:p>
        </p:txBody>
      </p:sp>
      <p:sp>
        <p:nvSpPr>
          <p:cNvPr id="3" name="Espace réservé du contenu 2"/>
          <p:cNvSpPr>
            <a:spLocks noGrp="1"/>
          </p:cNvSpPr>
          <p:nvPr>
            <p:ph sz="quarter" idx="1"/>
          </p:nvPr>
        </p:nvSpPr>
        <p:spPr/>
        <p:txBody>
          <a:bodyPr/>
          <a:lstStyle/>
          <a:p>
            <a:r>
              <a:rPr lang="fr-FR" smtClean="0"/>
              <a:t>préparation d’un documentaire : </a:t>
            </a:r>
            <a:br>
              <a:rPr lang="fr-FR" smtClean="0"/>
            </a:br>
            <a:r>
              <a:rPr lang="fr-FR" smtClean="0"/>
              <a:t>« À l’écoute des Na de Yongning »</a:t>
            </a:r>
          </a:p>
          <a:p>
            <a:pPr lvl="1"/>
            <a:r>
              <a:rPr lang="fr-FR" smtClean="0"/>
              <a:t>réutilisation d’enregistrements sous licence CreativeCommons</a:t>
            </a:r>
          </a:p>
          <a:p>
            <a:pPr lvl="1"/>
            <a:r>
              <a:rPr lang="fr-FR" smtClean="0"/>
              <a:t>film placé sous licence CreativeCommons</a:t>
            </a:r>
            <a:endParaRPr lang="en-GB"/>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18</a:t>
            </a:fld>
            <a:endParaRPr lang="fr-FR"/>
          </a:p>
        </p:txBody>
      </p:sp>
      <p:pic>
        <p:nvPicPr>
          <p:cNvPr id="5" name="Picture 4" descr="https://creativecommons.org/wp-content/uploads/2019/02/ccheart_bl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077072"/>
            <a:ext cx="814888" cy="71710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3329835"/>
            <a:ext cx="4882474" cy="3411533"/>
          </a:xfrm>
          <a:prstGeom prst="rect">
            <a:avLst/>
          </a:prstGeom>
        </p:spPr>
      </p:pic>
    </p:spTree>
    <p:extLst>
      <p:ext uri="{BB962C8B-B14F-4D97-AF65-F5344CB8AC3E}">
        <p14:creationId xmlns:p14="http://schemas.microsoft.com/office/powerpoint/2010/main" val="63899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GB"/>
          </a:p>
        </p:txBody>
      </p:sp>
      <p:sp>
        <p:nvSpPr>
          <p:cNvPr id="3" name="Espace réservé du contenu 2"/>
          <p:cNvSpPr>
            <a:spLocks noGrp="1"/>
          </p:cNvSpPr>
          <p:nvPr>
            <p:ph idx="1"/>
          </p:nvPr>
        </p:nvSpPr>
        <p:spPr/>
        <p:txBody>
          <a:bodyPr/>
          <a:lstStyle/>
          <a:p>
            <a:endParaRPr lang="en-GB"/>
          </a:p>
        </p:txBody>
      </p:sp>
      <p:graphicFrame>
        <p:nvGraphicFramePr>
          <p:cNvPr id="5" name="Objet 4"/>
          <p:cNvGraphicFramePr>
            <a:graphicFrameLocks noChangeAspect="1"/>
          </p:cNvGraphicFramePr>
          <p:nvPr>
            <p:extLst>
              <p:ext uri="{D42A27DB-BD31-4B8C-83A1-F6EECF244321}">
                <p14:modId xmlns:p14="http://schemas.microsoft.com/office/powerpoint/2010/main" val="4265906701"/>
              </p:ext>
            </p:extLst>
          </p:nvPr>
        </p:nvGraphicFramePr>
        <p:xfrm>
          <a:off x="971600" y="-13121"/>
          <a:ext cx="6871121" cy="6871121"/>
        </p:xfrm>
        <a:graphic>
          <a:graphicData uri="http://schemas.openxmlformats.org/presentationml/2006/ole">
            <mc:AlternateContent xmlns:mc="http://schemas.openxmlformats.org/markup-compatibility/2006">
              <mc:Choice xmlns:v="urn:schemas-microsoft-com:vml" Requires="v">
                <p:oleObj spid="_x0000_s52231" r:id="rId4" imgW="12558600" imgH="12558600" progId="">
                  <p:embed/>
                </p:oleObj>
              </mc:Choice>
              <mc:Fallback>
                <p:oleObj r:id="rId4" imgW="12558600" imgH="12558600" progId="">
                  <p:embed/>
                  <p:pic>
                    <p:nvPicPr>
                      <p:cNvPr id="0" name=""/>
                      <p:cNvPicPr/>
                      <p:nvPr/>
                    </p:nvPicPr>
                    <p:blipFill>
                      <a:blip r:embed="rId5"/>
                      <a:stretch>
                        <a:fillRect/>
                      </a:stretch>
                    </p:blipFill>
                    <p:spPr>
                      <a:xfrm>
                        <a:off x="971600" y="-13121"/>
                        <a:ext cx="6871121" cy="6871121"/>
                      </a:xfrm>
                      <a:prstGeom prst="rect">
                        <a:avLst/>
                      </a:prstGeom>
                    </p:spPr>
                  </p:pic>
                </p:oleObj>
              </mc:Fallback>
            </mc:AlternateContent>
          </a:graphicData>
        </a:graphic>
      </p:graphicFrame>
    </p:spTree>
    <p:extLst>
      <p:ext uri="{BB962C8B-B14F-4D97-AF65-F5344CB8AC3E}">
        <p14:creationId xmlns:p14="http://schemas.microsoft.com/office/powerpoint/2010/main" val="31206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9176" y="-229418"/>
            <a:ext cx="7699248" cy="922114"/>
          </a:xfrm>
        </p:spPr>
        <p:txBody>
          <a:bodyPr/>
          <a:lstStyle/>
          <a:p>
            <a:r>
              <a:rPr lang="fr-FR" smtClean="0"/>
              <a:t>Résumé</a:t>
            </a:r>
            <a:endParaRPr lang="en-GB"/>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2</a:t>
            </a:fld>
            <a:endParaRPr lang="fr-FR"/>
          </a:p>
        </p:txBody>
      </p:sp>
      <p:sp>
        <p:nvSpPr>
          <p:cNvPr id="9" name="Rectangle 8"/>
          <p:cNvSpPr/>
          <p:nvPr/>
        </p:nvSpPr>
        <p:spPr>
          <a:xfrm>
            <a:off x="251520" y="842190"/>
            <a:ext cx="8436323" cy="6047809"/>
          </a:xfrm>
          <a:prstGeom prst="rect">
            <a:avLst/>
          </a:prstGeom>
          <a:solidFill>
            <a:schemeClr val="bg1"/>
          </a:solidFill>
        </p:spPr>
        <p:txBody>
          <a:bodyPr wrap="square">
            <a:spAutoFit/>
          </a:bodyPr>
          <a:lstStyle/>
          <a:p>
            <a:pPr lvl="0" algn="just" eaLnBrk="0" fontAlgn="base" hangingPunct="0">
              <a:spcBef>
                <a:spcPct val="0"/>
              </a:spcBef>
              <a:spcAft>
                <a:spcPct val="0"/>
              </a:spcAft>
            </a:pPr>
            <a:r>
              <a:rPr lang="en-US" altLang="en-US" sz="1400" smtClean="0">
                <a:solidFill>
                  <a:srgbClr val="222222"/>
                </a:solidFill>
                <a:latin typeface="Arial" panose="020B0604020202020204" pitchFamily="34" charset="0"/>
                <a:cs typeface="Arial" panose="020B0604020202020204" pitchFamily="34" charset="0"/>
              </a:rPr>
              <a:t>La </a:t>
            </a:r>
            <a:r>
              <a:rPr lang="en-US" altLang="en-US" sz="1400">
                <a:solidFill>
                  <a:srgbClr val="222222"/>
                </a:solidFill>
                <a:latin typeface="Arial" panose="020B0604020202020204" pitchFamily="34" charset="0"/>
                <a:cs typeface="Arial" panose="020B0604020202020204" pitchFamily="34" charset="0"/>
              </a:rPr>
              <a:t>Collection Pangloss (</a:t>
            </a:r>
            <a:r>
              <a:rPr lang="en-US" altLang="en-US" sz="1400">
                <a:solidFill>
                  <a:srgbClr val="1155CC"/>
                </a:solidFill>
                <a:latin typeface="Arial" panose="020B0604020202020204" pitchFamily="34" charset="0"/>
                <a:cs typeface="Arial" panose="020B0604020202020204" pitchFamily="34" charset="0"/>
                <a:hlinkClick r:id="rId2"/>
              </a:rPr>
              <a:t>https://lacito.vjf.cnrs.fr/pangloss/</a:t>
            </a:r>
            <a:r>
              <a:rPr lang="en-US" altLang="en-US" sz="1400">
                <a:solidFill>
                  <a:srgbClr val="222222"/>
                </a:solidFill>
                <a:latin typeface="Arial" panose="020B0604020202020204" pitchFamily="34" charset="0"/>
                <a:cs typeface="Arial" panose="020B0604020202020204" pitchFamily="34" charset="0"/>
              </a:rPr>
              <a:t>) est une archive ouverte qui recueille des enregistrements de langues rares. À la fin 2018, la Collection comportait environ 1780 heures d'écoute dans plus de 170 langues, dont 1529 documents annotés – permettant à tous les auditeurs de comprendre ce qu'ils écoutent. La Collection Pangloss est l'une des collections hébergées par Cocoon, </a:t>
            </a:r>
            <a:r>
              <a:rPr lang="en-US" altLang="en-US" sz="1400" b="1" i="1">
                <a:solidFill>
                  <a:srgbClr val="222222"/>
                </a:solidFill>
                <a:latin typeface="Arial" panose="020B0604020202020204" pitchFamily="34" charset="0"/>
                <a:cs typeface="Arial" panose="020B0604020202020204" pitchFamily="34" charset="0"/>
              </a:rPr>
              <a:t>Co</a:t>
            </a:r>
            <a:r>
              <a:rPr lang="en-US" altLang="en-US" sz="1400" i="1">
                <a:solidFill>
                  <a:srgbClr val="222222"/>
                </a:solidFill>
                <a:latin typeface="Arial" panose="020B0604020202020204" pitchFamily="34" charset="0"/>
                <a:cs typeface="Arial" panose="020B0604020202020204" pitchFamily="34" charset="0"/>
              </a:rPr>
              <a:t>llection de </a:t>
            </a:r>
            <a:r>
              <a:rPr lang="en-US" altLang="en-US" sz="1400" b="1" i="1">
                <a:solidFill>
                  <a:srgbClr val="222222"/>
                </a:solidFill>
                <a:latin typeface="Arial" panose="020B0604020202020204" pitchFamily="34" charset="0"/>
                <a:cs typeface="Arial" panose="020B0604020202020204" pitchFamily="34" charset="0"/>
              </a:rPr>
              <a:t>co</a:t>
            </a:r>
            <a:r>
              <a:rPr lang="en-US" altLang="en-US" sz="1400" i="1">
                <a:solidFill>
                  <a:srgbClr val="222222"/>
                </a:solidFill>
                <a:latin typeface="Arial" panose="020B0604020202020204" pitchFamily="34" charset="0"/>
                <a:cs typeface="Arial" panose="020B0604020202020204" pitchFamily="34" charset="0"/>
              </a:rPr>
              <a:t>rpus </a:t>
            </a:r>
            <a:r>
              <a:rPr lang="en-US" altLang="en-US" sz="1400" b="1" i="1">
                <a:solidFill>
                  <a:srgbClr val="222222"/>
                </a:solidFill>
                <a:latin typeface="Arial" panose="020B0604020202020204" pitchFamily="34" charset="0"/>
                <a:cs typeface="Arial" panose="020B0604020202020204" pitchFamily="34" charset="0"/>
              </a:rPr>
              <a:t>o</a:t>
            </a:r>
            <a:r>
              <a:rPr lang="en-US" altLang="en-US" sz="1400" i="1">
                <a:solidFill>
                  <a:srgbClr val="222222"/>
                </a:solidFill>
                <a:latin typeface="Arial" panose="020B0604020202020204" pitchFamily="34" charset="0"/>
                <a:cs typeface="Arial" panose="020B0604020202020204" pitchFamily="34" charset="0"/>
              </a:rPr>
              <a:t>raux </a:t>
            </a:r>
            <a:r>
              <a:rPr lang="en-US" altLang="en-US" sz="1400" b="1" i="1">
                <a:solidFill>
                  <a:srgbClr val="222222"/>
                </a:solidFill>
                <a:latin typeface="Arial" panose="020B0604020202020204" pitchFamily="34" charset="0"/>
                <a:cs typeface="Arial" panose="020B0604020202020204" pitchFamily="34" charset="0"/>
              </a:rPr>
              <a:t>n</a:t>
            </a:r>
            <a:r>
              <a:rPr lang="en-US" altLang="en-US" sz="1400" i="1">
                <a:solidFill>
                  <a:srgbClr val="222222"/>
                </a:solidFill>
                <a:latin typeface="Arial" panose="020B0604020202020204" pitchFamily="34" charset="0"/>
                <a:cs typeface="Arial" panose="020B0604020202020204" pitchFamily="34" charset="0"/>
              </a:rPr>
              <a:t>umériques</a:t>
            </a:r>
            <a:r>
              <a:rPr lang="en-US" altLang="en-US" sz="1400">
                <a:solidFill>
                  <a:srgbClr val="222222"/>
                </a:solidFill>
                <a:latin typeface="Arial" panose="020B0604020202020204" pitchFamily="34" charset="0"/>
                <a:cs typeface="Arial" panose="020B0604020202020204" pitchFamily="34" charset="0"/>
              </a:rPr>
              <a:t> (</a:t>
            </a:r>
            <a:r>
              <a:rPr lang="en-US" altLang="en-US" sz="1400">
                <a:solidFill>
                  <a:srgbClr val="1155CC"/>
                </a:solidFill>
                <a:latin typeface="Arial" panose="020B0604020202020204" pitchFamily="34" charset="0"/>
                <a:cs typeface="Arial" panose="020B0604020202020204" pitchFamily="34" charset="0"/>
                <a:hlinkClick r:id="rId3"/>
              </a:rPr>
              <a:t>https://cocoon.huma-num.fr/</a:t>
            </a:r>
            <a:r>
              <a:rPr lang="en-US" altLang="en-US" sz="1400">
                <a:solidFill>
                  <a:srgbClr val="222222"/>
                </a:solidFill>
                <a:latin typeface="Arial" panose="020B0604020202020204" pitchFamily="34" charset="0"/>
                <a:cs typeface="Arial" panose="020B0604020202020204" pitchFamily="34" charset="0"/>
              </a:rPr>
              <a:t>), maillon du dispositif de la Très Grande Infrastructure de Recherche Huma-Num, qui assure l'archivage pérenne des documents. </a:t>
            </a:r>
            <a:endParaRPr lang="en-US" altLang="en-US" sz="1400"/>
          </a:p>
          <a:p>
            <a:pPr lvl="0" algn="just" eaLnBrk="0" fontAlgn="base" hangingPunct="0">
              <a:spcBef>
                <a:spcPct val="0"/>
              </a:spcBef>
              <a:spcAft>
                <a:spcPct val="0"/>
              </a:spcAft>
            </a:pPr>
            <a:endParaRPr lang="en-US" altLang="en-US" sz="1400"/>
          </a:p>
          <a:p>
            <a:pPr lvl="0" algn="just" eaLnBrk="0" fontAlgn="base" hangingPunct="0">
              <a:spcBef>
                <a:spcPct val="0"/>
              </a:spcBef>
              <a:spcAft>
                <a:spcPct val="0"/>
              </a:spcAft>
            </a:pPr>
            <a:r>
              <a:rPr lang="en-US" altLang="en-US" sz="1400">
                <a:solidFill>
                  <a:srgbClr val="222222"/>
                </a:solidFill>
                <a:latin typeface="Arial" panose="020B0604020202020204" pitchFamily="34" charset="0"/>
                <a:cs typeface="Arial" panose="020B0604020202020204" pitchFamily="34" charset="0"/>
              </a:rPr>
              <a:t>Les licences Creative Commons sont recommandées aux déposants. Cela répond au souhait d'ouverture des données, dans la perspective d'une </a:t>
            </a:r>
            <a:r>
              <a:rPr lang="en-US" altLang="en-US" sz="1400" i="1">
                <a:solidFill>
                  <a:srgbClr val="222222"/>
                </a:solidFill>
                <a:latin typeface="Arial" panose="020B0604020202020204" pitchFamily="34" charset="0"/>
                <a:cs typeface="Arial" panose="020B0604020202020204" pitchFamily="34" charset="0"/>
              </a:rPr>
              <a:t>science ouverte</a:t>
            </a:r>
            <a:r>
              <a:rPr lang="en-US" altLang="en-US" sz="1400">
                <a:solidFill>
                  <a:srgbClr val="222222"/>
                </a:solidFill>
                <a:latin typeface="Arial" panose="020B0604020202020204" pitchFamily="34" charset="0"/>
                <a:cs typeface="Arial" panose="020B0604020202020204" pitchFamily="34" charset="0"/>
              </a:rPr>
              <a:t> : les enregistrements et leur transcription et annotation sont rendus disponibles en ligne, pour le public et pour les chercheurs, gratuitement. En outre, le choix des licences Creative Commons est en cohérence avec la logique du projet, depuis ses débuts (il y a plus de 20 ans), qui consiste à adopter des solutions </a:t>
            </a:r>
            <a:r>
              <a:rPr lang="en-US" altLang="en-US" sz="1400" i="1">
                <a:solidFill>
                  <a:srgbClr val="222222"/>
                </a:solidFill>
                <a:latin typeface="Arial" panose="020B0604020202020204" pitchFamily="34" charset="0"/>
                <a:cs typeface="Arial" panose="020B0604020202020204" pitchFamily="34" charset="0"/>
              </a:rPr>
              <a:t>génériques</a:t>
            </a:r>
            <a:r>
              <a:rPr lang="en-US" altLang="en-US" sz="1400">
                <a:solidFill>
                  <a:srgbClr val="222222"/>
                </a:solidFill>
                <a:latin typeface="Arial" panose="020B0604020202020204" pitchFamily="34" charset="0"/>
                <a:cs typeface="Arial" panose="020B0604020202020204" pitchFamily="34" charset="0"/>
              </a:rPr>
              <a:t> (par exemple le format XML, pour les annotations et métadonnées, et les normes de catalogage d'OLAC, </a:t>
            </a:r>
            <a:r>
              <a:rPr lang="en-US" altLang="en-US" sz="1400" i="1">
                <a:solidFill>
                  <a:srgbClr val="222222"/>
                </a:solidFill>
                <a:latin typeface="Arial" panose="020B0604020202020204" pitchFamily="34" charset="0"/>
                <a:cs typeface="Arial" panose="020B0604020202020204" pitchFamily="34" charset="0"/>
              </a:rPr>
              <a:t>Open Language Archive Community</a:t>
            </a:r>
            <a:r>
              <a:rPr lang="en-US" altLang="en-US" sz="1400">
                <a:solidFill>
                  <a:srgbClr val="222222"/>
                </a:solidFill>
                <a:latin typeface="Arial" panose="020B0604020202020204" pitchFamily="34" charset="0"/>
                <a:cs typeface="Arial" panose="020B0604020202020204" pitchFamily="34" charset="0"/>
              </a:rPr>
              <a:t>), en réduisant au strict minimum les développements (en particulier informatiques) spécifiques au projet. </a:t>
            </a:r>
            <a:endParaRPr lang="en-US" altLang="en-US" sz="1400"/>
          </a:p>
          <a:p>
            <a:pPr lvl="0" algn="just" eaLnBrk="0" fontAlgn="base" hangingPunct="0">
              <a:spcBef>
                <a:spcPct val="0"/>
              </a:spcBef>
              <a:spcAft>
                <a:spcPct val="0"/>
              </a:spcAft>
            </a:pPr>
            <a:r>
              <a:rPr lang="en-US" altLang="en-US" sz="1400">
                <a:solidFill>
                  <a:srgbClr val="222222"/>
                </a:solidFill>
                <a:latin typeface="Arial" panose="020B0604020202020204" pitchFamily="34" charset="0"/>
                <a:cs typeface="Arial" panose="020B0604020202020204" pitchFamily="34" charset="0"/>
              </a:rPr>
              <a:t/>
            </a:r>
            <a:br>
              <a:rPr lang="en-US" altLang="en-US" sz="1400">
                <a:solidFill>
                  <a:srgbClr val="222222"/>
                </a:solidFill>
                <a:latin typeface="Arial" panose="020B0604020202020204" pitchFamily="34" charset="0"/>
                <a:cs typeface="Arial" panose="020B0604020202020204" pitchFamily="34" charset="0"/>
              </a:rPr>
            </a:br>
            <a:r>
              <a:rPr lang="en-US" altLang="en-US" sz="1400" smtClean="0">
                <a:solidFill>
                  <a:srgbClr val="222222"/>
                </a:solidFill>
                <a:latin typeface="Arial" panose="020B0604020202020204" pitchFamily="34" charset="0"/>
                <a:cs typeface="Arial" panose="020B0604020202020204" pitchFamily="34" charset="0"/>
              </a:rPr>
              <a:t>L'exposé </a:t>
            </a:r>
            <a:r>
              <a:rPr lang="en-US" altLang="en-US" sz="1400">
                <a:solidFill>
                  <a:srgbClr val="222222"/>
                </a:solidFill>
                <a:latin typeface="Arial" panose="020B0604020202020204" pitchFamily="34" charset="0"/>
                <a:cs typeface="Arial" panose="020B0604020202020204" pitchFamily="34" charset="0"/>
              </a:rPr>
              <a:t>s'appuiera sur des exemples précis pour illustrer les bénéfices que retire le chercheur du dépôt dans la Collection Pangloss, et les perspectives nouvelles qui se découvrent grâce à une </a:t>
            </a:r>
            <a:r>
              <a:rPr lang="en-US" altLang="en-US" sz="1400" i="1">
                <a:solidFill>
                  <a:srgbClr val="222222"/>
                </a:solidFill>
                <a:latin typeface="Arial" panose="020B0604020202020204" pitchFamily="34" charset="0"/>
                <a:cs typeface="Arial" panose="020B0604020202020204" pitchFamily="34" charset="0"/>
              </a:rPr>
              <a:t>science ouverte</a:t>
            </a:r>
            <a:r>
              <a:rPr lang="en-US" altLang="en-US" sz="1400">
                <a:solidFill>
                  <a:srgbClr val="222222"/>
                </a:solidFill>
                <a:latin typeface="Arial" panose="020B0604020202020204" pitchFamily="34" charset="0"/>
                <a:cs typeface="Arial" panose="020B0604020202020204" pitchFamily="34" charset="0"/>
              </a:rPr>
              <a:t>. </a:t>
            </a:r>
            <a:endParaRPr lang="en-US" altLang="en-US" sz="1400"/>
          </a:p>
          <a:p>
            <a:pPr lvl="0" algn="just" eaLnBrk="0" fontAlgn="base" hangingPunct="0">
              <a:spcBef>
                <a:spcPct val="0"/>
              </a:spcBef>
              <a:spcAft>
                <a:spcPct val="0"/>
              </a:spcAft>
            </a:pPr>
            <a:endParaRPr lang="en-US" altLang="en-US" sz="1100"/>
          </a:p>
          <a:p>
            <a:pPr lvl="0" algn="just" eaLnBrk="0" fontAlgn="base" hangingPunct="0">
              <a:spcBef>
                <a:spcPct val="0"/>
              </a:spcBef>
              <a:spcAft>
                <a:spcPct val="0"/>
              </a:spcAft>
            </a:pPr>
            <a:r>
              <a:rPr lang="en-US" altLang="en-US" sz="1000">
                <a:solidFill>
                  <a:srgbClr val="222222"/>
                </a:solidFill>
                <a:latin typeface="Arial" panose="020B0604020202020204" pitchFamily="34" charset="0"/>
                <a:cs typeface="Arial" panose="020B0604020202020204" pitchFamily="34" charset="0"/>
              </a:rPr>
              <a:t>Références : </a:t>
            </a:r>
            <a:endParaRPr lang="en-US" altLang="en-US" sz="1000"/>
          </a:p>
          <a:p>
            <a:pPr lvl="0" algn="just" eaLnBrk="0" fontAlgn="base" hangingPunct="0">
              <a:spcBef>
                <a:spcPct val="0"/>
              </a:spcBef>
              <a:spcAft>
                <a:spcPct val="0"/>
              </a:spcAft>
            </a:pPr>
            <a:r>
              <a:rPr lang="en-US" altLang="en-US" sz="1000" smtClean="0">
                <a:solidFill>
                  <a:srgbClr val="222222"/>
                </a:solidFill>
                <a:latin typeface="Arial" panose="020B0604020202020204" pitchFamily="34" charset="0"/>
                <a:cs typeface="Arial" panose="020B0604020202020204" pitchFamily="34" charset="0"/>
              </a:rPr>
              <a:t>Michailovsky</a:t>
            </a:r>
            <a:r>
              <a:rPr lang="en-US" altLang="en-US" sz="1000">
                <a:solidFill>
                  <a:srgbClr val="222222"/>
                </a:solidFill>
                <a:latin typeface="Arial" panose="020B0604020202020204" pitchFamily="34" charset="0"/>
                <a:cs typeface="Arial" panose="020B0604020202020204" pitchFamily="34" charset="0"/>
              </a:rPr>
              <a:t>, Boyd, Martine Mazaudon, Alexis Michaud, Séverine Guillaume, Alexandre François &amp; Evangelia Adamou. 2014. Documenting and researching endangered languages: the Pangloss Collection. </a:t>
            </a:r>
            <a:r>
              <a:rPr lang="en-US" altLang="en-US" sz="1000" i="1">
                <a:solidFill>
                  <a:srgbClr val="222222"/>
                </a:solidFill>
                <a:latin typeface="Arial" panose="020B0604020202020204" pitchFamily="34" charset="0"/>
                <a:cs typeface="Arial" panose="020B0604020202020204" pitchFamily="34" charset="0"/>
              </a:rPr>
              <a:t>Language Documentation and Conservation</a:t>
            </a:r>
            <a:r>
              <a:rPr lang="en-US" altLang="en-US" sz="1000">
                <a:solidFill>
                  <a:srgbClr val="222222"/>
                </a:solidFill>
                <a:latin typeface="Arial" panose="020B0604020202020204" pitchFamily="34" charset="0"/>
                <a:cs typeface="Arial" panose="020B0604020202020204" pitchFamily="34" charset="0"/>
              </a:rPr>
              <a:t> 8. 119–135. (En libre accès, sous licence Creative Commons : </a:t>
            </a:r>
            <a:r>
              <a:rPr lang="en-US" altLang="en-US" sz="1000">
                <a:solidFill>
                  <a:srgbClr val="1155CC"/>
                </a:solidFill>
                <a:latin typeface="Arial" panose="020B0604020202020204" pitchFamily="34" charset="0"/>
                <a:cs typeface="Arial" panose="020B0604020202020204" pitchFamily="34" charset="0"/>
                <a:hlinkClick r:id="rId4"/>
              </a:rPr>
              <a:t>http://hdl.handle.net/10125/4621</a:t>
            </a:r>
            <a:r>
              <a:rPr lang="en-US" altLang="en-US" sz="1000">
                <a:solidFill>
                  <a:srgbClr val="222222"/>
                </a:solidFill>
                <a:latin typeface="Arial" panose="020B0604020202020204" pitchFamily="34" charset="0"/>
                <a:cs typeface="Arial" panose="020B0604020202020204" pitchFamily="34" charset="0"/>
              </a:rPr>
              <a:t> )</a:t>
            </a:r>
            <a:endParaRPr lang="en-US" altLang="en-US" sz="1000"/>
          </a:p>
          <a:p>
            <a:pPr lvl="0" algn="just" eaLnBrk="0" fontAlgn="base" hangingPunct="0">
              <a:spcBef>
                <a:spcPct val="0"/>
              </a:spcBef>
              <a:spcAft>
                <a:spcPct val="0"/>
              </a:spcAft>
            </a:pPr>
            <a:r>
              <a:rPr lang="en-US" altLang="en-US" sz="1000">
                <a:solidFill>
                  <a:srgbClr val="222222"/>
                </a:solidFill>
                <a:latin typeface="Arial" panose="020B0604020202020204" pitchFamily="34" charset="0"/>
                <a:cs typeface="Arial" panose="020B0604020202020204" pitchFamily="34" charset="0"/>
              </a:rPr>
              <a:t/>
            </a:r>
            <a:br>
              <a:rPr lang="en-US" altLang="en-US" sz="1000">
                <a:solidFill>
                  <a:srgbClr val="222222"/>
                </a:solidFill>
                <a:latin typeface="Arial" panose="020B0604020202020204" pitchFamily="34" charset="0"/>
                <a:cs typeface="Arial" panose="020B0604020202020204" pitchFamily="34" charset="0"/>
              </a:rPr>
            </a:br>
            <a:r>
              <a:rPr lang="en-US" altLang="en-US" sz="1000">
                <a:solidFill>
                  <a:srgbClr val="222222"/>
                </a:solidFill>
                <a:latin typeface="Arial" panose="020B0604020202020204" pitchFamily="34" charset="0"/>
                <a:cs typeface="Arial" panose="020B0604020202020204" pitchFamily="34" charset="0"/>
              </a:rPr>
              <a:t>Michaud, Alexis. 2017. </a:t>
            </a:r>
            <a:r>
              <a:rPr lang="en-US" altLang="en-US" sz="1000" i="1">
                <a:solidFill>
                  <a:srgbClr val="222222"/>
                </a:solidFill>
                <a:latin typeface="Arial" panose="020B0604020202020204" pitchFamily="34" charset="0"/>
                <a:cs typeface="Arial" panose="020B0604020202020204" pitchFamily="34" charset="0"/>
              </a:rPr>
              <a:t>Tone in Yongning Na: lexical tones and morphotonology</a:t>
            </a:r>
            <a:r>
              <a:rPr lang="en-US" altLang="en-US" sz="1000">
                <a:solidFill>
                  <a:srgbClr val="222222"/>
                </a:solidFill>
                <a:latin typeface="Arial" panose="020B0604020202020204" pitchFamily="34" charset="0"/>
                <a:cs typeface="Arial" panose="020B0604020202020204" pitchFamily="34" charset="0"/>
              </a:rPr>
              <a:t> (Studies in Diversity Linguistics 13). Berlin: Language Science Press. (En libre accès, sous licence Creative Commons : </a:t>
            </a:r>
            <a:r>
              <a:rPr lang="en-US" altLang="en-US" sz="1000">
                <a:solidFill>
                  <a:srgbClr val="1155CC"/>
                </a:solidFill>
                <a:latin typeface="Arial" panose="020B0604020202020204" pitchFamily="34" charset="0"/>
                <a:cs typeface="Arial" panose="020B0604020202020204" pitchFamily="34" charset="0"/>
                <a:hlinkClick r:id="rId5"/>
              </a:rPr>
              <a:t>http://langsci-press.org/catalog/book/109</a:t>
            </a:r>
            <a:r>
              <a:rPr lang="en-US" altLang="en-US" sz="1000">
                <a:solidFill>
                  <a:srgbClr val="222222"/>
                </a:solidFill>
                <a:latin typeface="Arial" panose="020B0604020202020204" pitchFamily="34" charset="0"/>
                <a:cs typeface="Arial" panose="020B0604020202020204" pitchFamily="34" charset="0"/>
              </a:rPr>
              <a:t> )</a:t>
            </a:r>
          </a:p>
          <a:p>
            <a:pPr lvl="0" algn="just" eaLnBrk="0" fontAlgn="base" hangingPunct="0">
              <a:spcBef>
                <a:spcPct val="0"/>
              </a:spcBef>
              <a:spcAft>
                <a:spcPct val="0"/>
              </a:spcAft>
            </a:pPr>
            <a:endParaRPr lang="en-US" altLang="en-US" sz="1000">
              <a:solidFill>
                <a:srgbClr val="222222"/>
              </a:solidFill>
              <a:latin typeface="Arial" panose="020B0604020202020204" pitchFamily="34" charset="0"/>
              <a:cs typeface="Arial" panose="020B0604020202020204" pitchFamily="34" charset="0"/>
            </a:endParaRPr>
          </a:p>
          <a:p>
            <a:pPr lvl="0" algn="just" eaLnBrk="0" fontAlgn="base" hangingPunct="0">
              <a:spcBef>
                <a:spcPct val="0"/>
              </a:spcBef>
              <a:spcAft>
                <a:spcPct val="0"/>
              </a:spcAft>
            </a:pPr>
            <a:r>
              <a:rPr lang="en-US" altLang="en-US" sz="1000">
                <a:solidFill>
                  <a:srgbClr val="222222"/>
                </a:solidFill>
                <a:latin typeface="Arial" panose="020B0604020202020204" pitchFamily="34" charset="0"/>
                <a:cs typeface="Arial" panose="020B0604020202020204" pitchFamily="34" charset="0"/>
              </a:rPr>
              <a:t>Michaud, Alexis, Oliver Adams, Trevor Cohn, Graham Neubig &amp; Séverine Guillaume. 2018. Integrating automatic transcription into the language documentation workflow: experiments with Na data and the Persephone toolkit. </a:t>
            </a:r>
            <a:r>
              <a:rPr lang="en-US" altLang="en-US" sz="1000" i="1">
                <a:solidFill>
                  <a:srgbClr val="222222"/>
                </a:solidFill>
                <a:latin typeface="Arial" panose="020B0604020202020204" pitchFamily="34" charset="0"/>
                <a:cs typeface="Arial" panose="020B0604020202020204" pitchFamily="34" charset="0"/>
              </a:rPr>
              <a:t>Language Documentation and Conservation</a:t>
            </a:r>
            <a:r>
              <a:rPr lang="en-US" altLang="en-US" sz="1000">
                <a:solidFill>
                  <a:srgbClr val="222222"/>
                </a:solidFill>
                <a:latin typeface="Arial" panose="020B0604020202020204" pitchFamily="34" charset="0"/>
                <a:cs typeface="Arial" panose="020B0604020202020204" pitchFamily="34" charset="0"/>
              </a:rPr>
              <a:t> 12. 393–429. (En libre accès, sous licence Creative Commons : </a:t>
            </a:r>
            <a:r>
              <a:rPr lang="en-US" altLang="en-US" sz="1000">
                <a:solidFill>
                  <a:srgbClr val="1155CC"/>
                </a:solidFill>
                <a:latin typeface="Arial" panose="020B0604020202020204" pitchFamily="34" charset="0"/>
                <a:cs typeface="Arial" panose="020B0604020202020204" pitchFamily="34" charset="0"/>
                <a:hlinkClick r:id="rId6"/>
              </a:rPr>
              <a:t>http://hdl.handle.net/10125/24793</a:t>
            </a:r>
            <a:r>
              <a:rPr lang="en-US" altLang="en-US" sz="1000">
                <a:solidFill>
                  <a:srgbClr val="222222"/>
                </a:solidFill>
                <a:latin typeface="Arial" panose="020B0604020202020204" pitchFamily="34" charset="0"/>
                <a:cs typeface="Arial" panose="020B0604020202020204" pitchFamily="34" charset="0"/>
              </a:rPr>
              <a:t> )</a:t>
            </a:r>
            <a:endParaRPr lang="en-US" altLang="en-US" sz="1000">
              <a:latin typeface="Arial" panose="020B0604020202020204" pitchFamily="34" charset="0"/>
            </a:endParaRPr>
          </a:p>
        </p:txBody>
      </p:sp>
    </p:spTree>
    <p:extLst>
      <p:ext uri="{BB962C8B-B14F-4D97-AF65-F5344CB8AC3E}">
        <p14:creationId xmlns:p14="http://schemas.microsoft.com/office/powerpoint/2010/main" val="358209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Nouveautés 2019</a:t>
            </a:r>
            <a:endParaRPr lang="en-GB"/>
          </a:p>
        </p:txBody>
      </p:sp>
      <p:sp>
        <p:nvSpPr>
          <p:cNvPr id="3" name="Espace réservé du contenu 2"/>
          <p:cNvSpPr>
            <a:spLocks noGrp="1"/>
          </p:cNvSpPr>
          <p:nvPr>
            <p:ph sz="quarter" idx="1"/>
          </p:nvPr>
        </p:nvSpPr>
        <p:spPr/>
        <p:txBody>
          <a:bodyPr/>
          <a:lstStyle/>
          <a:p>
            <a:r>
              <a:rPr lang="fr-FR" b="1"/>
              <a:t>tibétain</a:t>
            </a:r>
            <a:r>
              <a:rPr lang="fr-FR"/>
              <a:t>, </a:t>
            </a:r>
            <a:r>
              <a:rPr lang="fr-FR" b="1"/>
              <a:t>salar</a:t>
            </a:r>
            <a:r>
              <a:rPr lang="fr-FR"/>
              <a:t> (Camille Simon)</a:t>
            </a:r>
          </a:p>
          <a:p>
            <a:r>
              <a:rPr lang="fr-FR"/>
              <a:t>premier dépôt en </a:t>
            </a:r>
            <a:r>
              <a:rPr lang="fr-FR" b="1"/>
              <a:t>inuktitut</a:t>
            </a:r>
            <a:r>
              <a:rPr lang="fr-FR"/>
              <a:t> (Marc-Antoine Mahieu)</a:t>
            </a:r>
          </a:p>
          <a:p>
            <a:r>
              <a:rPr lang="fr-FR"/>
              <a:t>premier dépôt en </a:t>
            </a:r>
            <a:r>
              <a:rPr lang="fr-FR" b="1"/>
              <a:t>khroskyabs</a:t>
            </a:r>
            <a:r>
              <a:rPr lang="fr-FR"/>
              <a:t> (</a:t>
            </a:r>
            <a:r>
              <a:rPr lang="fr-FR"/>
              <a:t>Yunfan </a:t>
            </a:r>
            <a:r>
              <a:rPr lang="fr-FR" smtClean="0"/>
              <a:t>Lai)</a:t>
            </a:r>
            <a:endParaRPr lang="fr-FR"/>
          </a:p>
          <a:p>
            <a:r>
              <a:rPr lang="fr-FR"/>
              <a:t>nouveau dépôt en </a:t>
            </a:r>
            <a:r>
              <a:rPr lang="fr-FR" b="1"/>
              <a:t>adyghe</a:t>
            </a:r>
            <a:r>
              <a:rPr lang="fr-FR"/>
              <a:t> (Mezane Konuk)</a:t>
            </a:r>
          </a:p>
          <a:p>
            <a:r>
              <a:rPr lang="fr-FR"/>
              <a:t>travail en cours </a:t>
            </a:r>
            <a:r>
              <a:rPr lang="fr-FR"/>
              <a:t>: </a:t>
            </a:r>
            <a:r>
              <a:rPr lang="fr-FR" smtClean="0"/>
              <a:t>breton</a:t>
            </a:r>
          </a:p>
          <a:p>
            <a:r>
              <a:rPr lang="fr-FR" smtClean="0"/>
              <a:t>...</a:t>
            </a:r>
            <a:endParaRPr lang="en-GB"/>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20</a:t>
            </a:fld>
            <a:endParaRPr lang="fr-FR"/>
          </a:p>
        </p:txBody>
      </p:sp>
      <p:graphicFrame>
        <p:nvGraphicFramePr>
          <p:cNvPr id="6" name="Objet 5"/>
          <p:cNvGraphicFramePr>
            <a:graphicFrameLocks noChangeAspect="1"/>
          </p:cNvGraphicFramePr>
          <p:nvPr/>
        </p:nvGraphicFramePr>
        <p:xfrm>
          <a:off x="755576" y="3933056"/>
          <a:ext cx="6096000" cy="2916237"/>
        </p:xfrm>
        <a:graphic>
          <a:graphicData uri="http://schemas.openxmlformats.org/presentationml/2006/ole">
            <mc:AlternateContent xmlns:mc="http://schemas.openxmlformats.org/markup-compatibility/2006">
              <mc:Choice xmlns:v="urn:schemas-microsoft-com:vml" Requires="v">
                <p:oleObj spid="_x0000_s55302" r:id="rId3" imgW="16825320" imgH="8050680" progId="">
                  <p:embed/>
                </p:oleObj>
              </mc:Choice>
              <mc:Fallback>
                <p:oleObj r:id="rId3" imgW="16825320" imgH="8050680" progId="">
                  <p:embed/>
                  <p:pic>
                    <p:nvPicPr>
                      <p:cNvPr id="0" name=""/>
                      <p:cNvPicPr/>
                      <p:nvPr/>
                    </p:nvPicPr>
                    <p:blipFill>
                      <a:blip r:embed="rId4"/>
                      <a:stretch>
                        <a:fillRect/>
                      </a:stretch>
                    </p:blipFill>
                    <p:spPr>
                      <a:xfrm>
                        <a:off x="755576" y="3933056"/>
                        <a:ext cx="6096000" cy="2916237"/>
                      </a:xfrm>
                      <a:prstGeom prst="rect">
                        <a:avLst/>
                      </a:prstGeom>
                    </p:spPr>
                  </p:pic>
                </p:oleObj>
              </mc:Fallback>
            </mc:AlternateContent>
          </a:graphicData>
        </a:graphic>
      </p:graphicFrame>
    </p:spTree>
    <p:extLst>
      <p:ext uri="{BB962C8B-B14F-4D97-AF65-F5344CB8AC3E}">
        <p14:creationId xmlns:p14="http://schemas.microsoft.com/office/powerpoint/2010/main" val="301731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Perspectives 2020+</a:t>
            </a:r>
            <a:endParaRPr lang="en-GB"/>
          </a:p>
        </p:txBody>
      </p:sp>
      <p:sp>
        <p:nvSpPr>
          <p:cNvPr id="3" name="Espace réservé du contenu 2"/>
          <p:cNvSpPr>
            <a:spLocks noGrp="1"/>
          </p:cNvSpPr>
          <p:nvPr>
            <p:ph sz="quarter" idx="1"/>
          </p:nvPr>
        </p:nvSpPr>
        <p:spPr/>
        <p:txBody>
          <a:bodyPr>
            <a:normAutofit/>
          </a:bodyPr>
          <a:lstStyle/>
          <a:p>
            <a:r>
              <a:rPr lang="fr-FR" smtClean="0"/>
              <a:t>Encourager les déposants : rassurer &amp; « récompenser » ?</a:t>
            </a:r>
          </a:p>
          <a:p>
            <a:r>
              <a:rPr lang="fr-FR" smtClean="0"/>
              <a:t>Questions </a:t>
            </a:r>
            <a:r>
              <a:rPr lang="fr-FR"/>
              <a:t>juridiques et éthiques</a:t>
            </a:r>
          </a:p>
          <a:p>
            <a:r>
              <a:rPr lang="fr-FR" smtClean="0"/>
              <a:t>Articulation avec l’enseignement &amp; la médiation</a:t>
            </a:r>
            <a:endParaRPr lang="fr-FR"/>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21</a:t>
            </a:fld>
            <a:endParaRPr lang="fr-FR"/>
          </a:p>
        </p:txBody>
      </p:sp>
    </p:spTree>
    <p:extLst>
      <p:ext uri="{BB962C8B-B14F-4D97-AF65-F5344CB8AC3E}">
        <p14:creationId xmlns:p14="http://schemas.microsoft.com/office/powerpoint/2010/main" val="161644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mtClean="0"/>
              <a:t>S’y mettra, s’y mettra pas ? </a:t>
            </a:r>
            <a:br>
              <a:rPr lang="fr-FR" smtClean="0"/>
            </a:br>
            <a:r>
              <a:rPr lang="fr-FR" smtClean="0"/>
              <a:t>L’évolution des champs disciplinaires</a:t>
            </a:r>
            <a:endParaRPr lang="en-GB"/>
          </a:p>
        </p:txBody>
      </p:sp>
      <p:sp>
        <p:nvSpPr>
          <p:cNvPr id="3" name="Espace réservé du contenu 2"/>
          <p:cNvSpPr>
            <a:spLocks noGrp="1"/>
          </p:cNvSpPr>
          <p:nvPr>
            <p:ph sz="quarter" idx="1"/>
          </p:nvPr>
        </p:nvSpPr>
        <p:spPr>
          <a:xfrm>
            <a:off x="457200" y="1340768"/>
            <a:ext cx="7859216" cy="5256584"/>
          </a:xfrm>
        </p:spPr>
        <p:txBody>
          <a:bodyPr/>
          <a:lstStyle/>
          <a:p>
            <a:r>
              <a:rPr lang="fr-FR" smtClean="0"/>
              <a:t>Procédures de </a:t>
            </a:r>
            <a:r>
              <a:rPr lang="fr-FR"/>
              <a:t>recrutement</a:t>
            </a:r>
            <a:endParaRPr lang="fr-FR" smtClean="0"/>
          </a:p>
          <a:p>
            <a:pPr lvl="1"/>
            <a:r>
              <a:rPr lang="fr-FR" smtClean="0"/>
              <a:t>Prise de conscience &amp; évolution des mentalités « à petits pas » ?</a:t>
            </a:r>
          </a:p>
          <a:p>
            <a:pPr lvl="1"/>
            <a:r>
              <a:rPr lang="fr-FR" smtClean="0"/>
              <a:t>Tensions et choix actuels : </a:t>
            </a:r>
            <a:br>
              <a:rPr lang="fr-FR" smtClean="0"/>
            </a:br>
            <a:r>
              <a:rPr lang="fr-FR" smtClean="0"/>
              <a:t>collègues exemplaires « sur le carreau »</a:t>
            </a:r>
          </a:p>
          <a:p>
            <a:pPr lvl="2"/>
            <a:r>
              <a:rPr lang="fr-FR" smtClean="0"/>
              <a:t>logique scientifique de long terme &amp; logique de survie institutionnelle</a:t>
            </a:r>
          </a:p>
          <a:p>
            <a:pPr lvl="1"/>
            <a:r>
              <a:rPr lang="fr-FR" smtClean="0"/>
              <a:t>Construire des récits de réussites ?</a:t>
            </a:r>
          </a:p>
          <a:p>
            <a:pPr lvl="2"/>
            <a:r>
              <a:rPr lang="fr-FR" smtClean="0"/>
              <a:t>Pour les chercheurs : </a:t>
            </a:r>
          </a:p>
          <a:p>
            <a:pPr lvl="3"/>
            <a:r>
              <a:rPr lang="fr-FR" smtClean="0"/>
              <a:t>citation des données</a:t>
            </a:r>
          </a:p>
          <a:p>
            <a:pPr lvl="3"/>
            <a:r>
              <a:rPr lang="fr-FR" smtClean="0"/>
              <a:t>réutilisation en recherche</a:t>
            </a:r>
          </a:p>
          <a:p>
            <a:pPr lvl="2"/>
            <a:r>
              <a:rPr lang="fr-FR" smtClean="0"/>
              <a:t>Pour l’institution</a:t>
            </a:r>
          </a:p>
          <a:p>
            <a:pPr lvl="3"/>
            <a:r>
              <a:rPr lang="fr-FR" smtClean="0"/>
              <a:t>valorisation</a:t>
            </a:r>
          </a:p>
          <a:p>
            <a:pPr lvl="3"/>
            <a:r>
              <a:rPr lang="fr-FR" smtClean="0"/>
              <a:t>médiations scientifiques et enseignement </a:t>
            </a:r>
            <a:r>
              <a:rPr lang="fr-FR" i="1" smtClean="0"/>
              <a:t>(nouveau portail prévu)</a:t>
            </a:r>
          </a:p>
          <a:p>
            <a:pPr lvl="3"/>
            <a:r>
              <a:rPr lang="fr-FR" smtClean="0"/>
              <a:t>collaborations internationales</a:t>
            </a:r>
            <a:endParaRPr lang="fr-FR"/>
          </a:p>
          <a:p>
            <a:pPr lvl="1"/>
            <a:endParaRPr lang="fr-FR" smtClean="0"/>
          </a:p>
          <a:p>
            <a:pPr lvl="1"/>
            <a:endParaRPr lang="fr-FR"/>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22</a:t>
            </a:fld>
            <a:endParaRPr lang="fr-FR"/>
          </a:p>
        </p:txBody>
      </p:sp>
    </p:spTree>
    <p:extLst>
      <p:ext uri="{BB962C8B-B14F-4D97-AF65-F5344CB8AC3E}">
        <p14:creationId xmlns:p14="http://schemas.microsoft.com/office/powerpoint/2010/main" val="337638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p:cNvGraphicFramePr>
            <a:graphicFrameLocks noChangeAspect="1"/>
          </p:cNvGraphicFramePr>
          <p:nvPr>
            <p:extLst>
              <p:ext uri="{D42A27DB-BD31-4B8C-83A1-F6EECF244321}">
                <p14:modId xmlns:p14="http://schemas.microsoft.com/office/powerpoint/2010/main" val="1339767104"/>
              </p:ext>
            </p:extLst>
          </p:nvPr>
        </p:nvGraphicFramePr>
        <p:xfrm>
          <a:off x="177999" y="2317328"/>
          <a:ext cx="3817937" cy="4064000"/>
        </p:xfrm>
        <a:graphic>
          <a:graphicData uri="http://schemas.openxmlformats.org/presentationml/2006/ole">
            <mc:AlternateContent xmlns:mc="http://schemas.openxmlformats.org/markup-compatibility/2006">
              <mc:Choice xmlns:v="urn:schemas-microsoft-com:vml" Requires="v">
                <p:oleObj spid="_x0000_s51216" r:id="rId4" imgW="10425240" imgH="11098080" progId="">
                  <p:embed/>
                </p:oleObj>
              </mc:Choice>
              <mc:Fallback>
                <p:oleObj r:id="rId4" imgW="10425240" imgH="11098080" progId="">
                  <p:embed/>
                  <p:pic>
                    <p:nvPicPr>
                      <p:cNvPr id="0" name=""/>
                      <p:cNvPicPr/>
                      <p:nvPr/>
                    </p:nvPicPr>
                    <p:blipFill>
                      <a:blip r:embed="rId5"/>
                      <a:stretch>
                        <a:fillRect/>
                      </a:stretch>
                    </p:blipFill>
                    <p:spPr>
                      <a:xfrm>
                        <a:off x="177999" y="2317328"/>
                        <a:ext cx="3817937" cy="4064000"/>
                      </a:xfrm>
                      <a:prstGeom prst="rect">
                        <a:avLst/>
                      </a:prstGeom>
                    </p:spPr>
                  </p:pic>
                </p:oleObj>
              </mc:Fallback>
            </mc:AlternateContent>
          </a:graphicData>
        </a:graphic>
      </p:graphicFrame>
      <p:sp>
        <p:nvSpPr>
          <p:cNvPr id="4" name="Espace réservé du numéro de diapositive 3"/>
          <p:cNvSpPr>
            <a:spLocks noGrp="1"/>
          </p:cNvSpPr>
          <p:nvPr>
            <p:ph type="sldNum" sz="quarter" idx="15"/>
          </p:nvPr>
        </p:nvSpPr>
        <p:spPr/>
        <p:txBody>
          <a:bodyPr/>
          <a:lstStyle/>
          <a:p>
            <a:fld id="{E2ABA2DC-C91A-4474-B60C-48D475808927}" type="slidenum">
              <a:rPr lang="fr-FR" smtClean="0"/>
              <a:pPr/>
              <a:t>23</a:t>
            </a:fld>
            <a:endParaRPr lang="fr-FR"/>
          </a:p>
        </p:txBody>
      </p:sp>
      <p:graphicFrame>
        <p:nvGraphicFramePr>
          <p:cNvPr id="5" name="Objet 4"/>
          <p:cNvGraphicFramePr>
            <a:graphicFrameLocks noChangeAspect="1"/>
          </p:cNvGraphicFramePr>
          <p:nvPr>
            <p:extLst>
              <p:ext uri="{D42A27DB-BD31-4B8C-83A1-F6EECF244321}">
                <p14:modId xmlns:p14="http://schemas.microsoft.com/office/powerpoint/2010/main" val="3543836351"/>
              </p:ext>
            </p:extLst>
          </p:nvPr>
        </p:nvGraphicFramePr>
        <p:xfrm>
          <a:off x="3986535" y="2492895"/>
          <a:ext cx="5121969" cy="4306155"/>
        </p:xfrm>
        <a:graphic>
          <a:graphicData uri="http://schemas.openxmlformats.org/presentationml/2006/ole">
            <mc:AlternateContent xmlns:mc="http://schemas.openxmlformats.org/markup-compatibility/2006">
              <mc:Choice xmlns:v="urn:schemas-microsoft-com:vml" Requires="v">
                <p:oleObj spid="_x0000_s51217" r:id="rId6" imgW="11568240" imgH="9726840" progId="">
                  <p:embed/>
                </p:oleObj>
              </mc:Choice>
              <mc:Fallback>
                <p:oleObj r:id="rId6" imgW="11568240" imgH="9726840" progId="">
                  <p:embed/>
                  <p:pic>
                    <p:nvPicPr>
                      <p:cNvPr id="0" name=""/>
                      <p:cNvPicPr/>
                      <p:nvPr/>
                    </p:nvPicPr>
                    <p:blipFill>
                      <a:blip r:embed="rId7"/>
                      <a:stretch>
                        <a:fillRect/>
                      </a:stretch>
                    </p:blipFill>
                    <p:spPr>
                      <a:xfrm>
                        <a:off x="3986535" y="2492895"/>
                        <a:ext cx="5121969" cy="4306155"/>
                      </a:xfrm>
                      <a:prstGeom prst="rect">
                        <a:avLst/>
                      </a:prstGeom>
                    </p:spPr>
                  </p:pic>
                </p:oleObj>
              </mc:Fallback>
            </mc:AlternateContent>
          </a:graphicData>
        </a:graphic>
      </p:graphicFrame>
      <p:sp>
        <p:nvSpPr>
          <p:cNvPr id="6" name="Titre 1"/>
          <p:cNvSpPr txBox="1">
            <a:spLocks/>
          </p:cNvSpPr>
          <p:nvPr/>
        </p:nvSpPr>
        <p:spPr>
          <a:xfrm>
            <a:off x="609600" y="427038"/>
            <a:ext cx="7699248" cy="553690"/>
          </a:xfrm>
          <a:prstGeom prst="rect">
            <a:avLst/>
          </a:prstGeom>
        </p:spPr>
        <p:txBody>
          <a:bodyPr vert="horz" anchor="b">
            <a:normAutofit/>
          </a:bodyPr>
          <a:lstStyle>
            <a:lvl1pPr algn="l" rtl="0" eaLnBrk="1" latinLnBrk="0" hangingPunct="1">
              <a:spcBef>
                <a:spcPct val="0"/>
              </a:spcBef>
              <a:buNone/>
              <a:defRPr kumimoji="0" sz="3000" b="1" kern="1200" cap="small" baseline="0">
                <a:solidFill>
                  <a:schemeClr val="accent1">
                    <a:lumMod val="75000"/>
                  </a:schemeClr>
                </a:solidFill>
                <a:latin typeface="+mj-lt"/>
                <a:ea typeface="+mj-ea"/>
                <a:cs typeface="+mj-cs"/>
              </a:defRPr>
            </a:lvl1pPr>
          </a:lstStyle>
          <a:p>
            <a:r>
              <a:rPr lang="fr-FR" smtClean="0"/>
              <a:t>évolution des champs disciplinaires</a:t>
            </a:r>
            <a:endParaRPr lang="en-GB"/>
          </a:p>
        </p:txBody>
      </p:sp>
      <p:sp>
        <p:nvSpPr>
          <p:cNvPr id="7" name="Espace réservé du contenu 2"/>
          <p:cNvSpPr txBox="1">
            <a:spLocks/>
          </p:cNvSpPr>
          <p:nvPr/>
        </p:nvSpPr>
        <p:spPr>
          <a:xfrm>
            <a:off x="179512" y="1340768"/>
            <a:ext cx="8424936" cy="244827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fr-FR" sz="2000" smtClean="0"/>
              <a:t>Procédures de publication</a:t>
            </a:r>
          </a:p>
          <a:p>
            <a:pPr marL="365760" lvl="1" indent="0">
              <a:buFont typeface="Wingdings 2"/>
              <a:buNone/>
            </a:pPr>
            <a:r>
              <a:rPr lang="fr-FR" sz="2000" smtClean="0"/>
              <a:t>Accès aux données : demande raisonnable, mais non formulée pour l’instant.</a:t>
            </a:r>
          </a:p>
          <a:p>
            <a:pPr marL="365760" lvl="1" indent="0">
              <a:buFont typeface="Wingdings 2"/>
              <a:buNone/>
            </a:pPr>
            <a:r>
              <a:rPr lang="fr-FR" sz="2000" smtClean="0"/>
              <a:t>Solution : accès aux données comme préliminaire à la rédaction d’un avis de lecture ?</a:t>
            </a:r>
          </a:p>
          <a:p>
            <a:pPr lvl="1"/>
            <a:endParaRPr lang="fr-FR" sz="2000" smtClean="0"/>
          </a:p>
          <a:p>
            <a:pPr lvl="1"/>
            <a:endParaRPr lang="fr-FR" sz="2000"/>
          </a:p>
        </p:txBody>
      </p:sp>
    </p:spTree>
    <p:extLst>
      <p:ext uri="{BB962C8B-B14F-4D97-AF65-F5344CB8AC3E}">
        <p14:creationId xmlns:p14="http://schemas.microsoft.com/office/powerpoint/2010/main" val="100075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179512" y="1340768"/>
            <a:ext cx="7715200" cy="2448272"/>
          </a:xfrm>
        </p:spPr>
        <p:txBody>
          <a:bodyPr>
            <a:normAutofit/>
          </a:bodyPr>
          <a:lstStyle/>
          <a:p>
            <a:r>
              <a:rPr lang="fr-FR" smtClean="0"/>
              <a:t>Procédures de publication</a:t>
            </a:r>
          </a:p>
          <a:p>
            <a:pPr lvl="1"/>
            <a:r>
              <a:rPr lang="fr-FR" smtClean="0"/>
              <a:t>Implémentation par les revues :</a:t>
            </a:r>
          </a:p>
          <a:p>
            <a:pPr marL="365760" lvl="1" indent="0">
              <a:buNone/>
            </a:pPr>
            <a:r>
              <a:rPr lang="fr-FR"/>
              <a:t> </a:t>
            </a:r>
            <a:r>
              <a:rPr lang="fr-FR" smtClean="0"/>
              <a:t>   janvier 2020 : </a:t>
            </a:r>
          </a:p>
          <a:p>
            <a:pPr marL="731520" lvl="2" indent="0">
              <a:buNone/>
            </a:pPr>
            <a:r>
              <a:rPr lang="fr-FR" smtClean="0"/>
              <a:t>mise en oeuvre par le </a:t>
            </a:r>
            <a:r>
              <a:rPr lang="en-GB" i="1" smtClean="0"/>
              <a:t>Journal </a:t>
            </a:r>
            <a:r>
              <a:rPr lang="en-GB" i="1"/>
              <a:t>of </a:t>
            </a:r>
            <a:endParaRPr lang="en-GB" i="1" smtClean="0"/>
          </a:p>
          <a:p>
            <a:pPr marL="731520" lvl="2" indent="0">
              <a:buNone/>
            </a:pPr>
            <a:r>
              <a:rPr lang="en-GB" i="1" smtClean="0"/>
              <a:t>Personality </a:t>
            </a:r>
            <a:r>
              <a:rPr lang="en-GB" i="1"/>
              <a:t>and </a:t>
            </a:r>
            <a:r>
              <a:rPr lang="en-GB" i="1"/>
              <a:t>Social </a:t>
            </a:r>
            <a:r>
              <a:rPr lang="en-GB" i="1" smtClean="0"/>
              <a:t>Psychology</a:t>
            </a:r>
            <a:endParaRPr lang="fr-FR" i="1" smtClean="0"/>
          </a:p>
          <a:p>
            <a:pPr lvl="1"/>
            <a:endParaRPr lang="fr-FR" smtClean="0"/>
          </a:p>
          <a:p>
            <a:pPr lvl="1"/>
            <a:endParaRPr lang="fr-FR"/>
          </a:p>
        </p:txBody>
      </p:sp>
      <p:sp>
        <p:nvSpPr>
          <p:cNvPr id="6" name="Rectangle 5"/>
          <p:cNvSpPr/>
          <p:nvPr/>
        </p:nvSpPr>
        <p:spPr>
          <a:xfrm>
            <a:off x="4037987" y="6482372"/>
            <a:ext cx="4270721" cy="369332"/>
          </a:xfrm>
          <a:prstGeom prst="rect">
            <a:avLst/>
          </a:prstGeom>
        </p:spPr>
        <p:txBody>
          <a:bodyPr wrap="none">
            <a:spAutoFit/>
          </a:bodyPr>
          <a:lstStyle/>
          <a:p>
            <a:pPr lvl="1"/>
            <a:r>
              <a:rPr lang="en-GB">
                <a:hlinkClick r:id="rId2"/>
              </a:rPr>
              <a:t>http://dx.doi.org/10.1037/pspi0000226</a:t>
            </a:r>
            <a:r>
              <a:rPr lang="en-GB"/>
              <a:t> </a:t>
            </a:r>
            <a:endParaRPr lang="fr-FR"/>
          </a:p>
        </p:txBody>
      </p:sp>
      <p:sp>
        <p:nvSpPr>
          <p:cNvPr id="4" name="Espace réservé du numéro de diapositive 3"/>
          <p:cNvSpPr>
            <a:spLocks noGrp="1"/>
          </p:cNvSpPr>
          <p:nvPr>
            <p:ph type="sldNum" sz="quarter" idx="15"/>
          </p:nvPr>
        </p:nvSpPr>
        <p:spPr>
          <a:xfrm>
            <a:off x="8129016" y="6021288"/>
            <a:ext cx="609600" cy="521208"/>
          </a:xfrm>
        </p:spPr>
        <p:txBody>
          <a:bodyPr/>
          <a:lstStyle/>
          <a:p>
            <a:fld id="{E2ABA2DC-C91A-4474-B60C-48D475808927}" type="slidenum">
              <a:rPr lang="fr-FR" smtClean="0"/>
              <a:pPr/>
              <a:t>24</a:t>
            </a:fld>
            <a:endParaRPr lang="fr-FR"/>
          </a:p>
        </p:txBody>
      </p:sp>
      <p:sp>
        <p:nvSpPr>
          <p:cNvPr id="7" name="Rectangle 6"/>
          <p:cNvSpPr/>
          <p:nvPr/>
        </p:nvSpPr>
        <p:spPr>
          <a:xfrm>
            <a:off x="117848" y="3789040"/>
            <a:ext cx="7776864" cy="2031325"/>
          </a:xfrm>
          <a:prstGeom prst="rect">
            <a:avLst/>
          </a:prstGeom>
        </p:spPr>
        <p:txBody>
          <a:bodyPr wrap="square">
            <a:spAutoFit/>
          </a:bodyPr>
          <a:lstStyle/>
          <a:p>
            <a:pPr marL="365760" lvl="1" indent="0">
              <a:buNone/>
            </a:pPr>
            <a:r>
              <a:rPr lang="en-GB" smtClean="0"/>
              <a:t>“from </a:t>
            </a:r>
            <a:r>
              <a:rPr lang="en-GB"/>
              <a:t>January 2020 all three sections of JPSP will require the completion of an Open Practices Disclosure Form at initial article submission whereby authors can indicate their intention to make available the data, materials, and code for each of their studies or to explain why this is not possible or advisable</a:t>
            </a:r>
            <a:r>
              <a:rPr lang="en-GB"/>
              <a:t>. </a:t>
            </a:r>
            <a:r>
              <a:rPr lang="en-GB" smtClean="0"/>
              <a:t> All </a:t>
            </a:r>
            <a:r>
              <a:rPr lang="en-GB"/>
              <a:t>author notes in published articles will now include a link to a trusted open-access repository containing all data and materials or an explanation of the </a:t>
            </a:r>
            <a:r>
              <a:rPr lang="en-GB"/>
              <a:t>exception</a:t>
            </a:r>
            <a:r>
              <a:rPr lang="en-GB" smtClean="0"/>
              <a:t>.”</a:t>
            </a:r>
            <a:endParaRPr lang="fr-FR"/>
          </a:p>
        </p:txBody>
      </p:sp>
      <p:sp>
        <p:nvSpPr>
          <p:cNvPr id="9" name="Titre 1"/>
          <p:cNvSpPr txBox="1">
            <a:spLocks/>
          </p:cNvSpPr>
          <p:nvPr/>
        </p:nvSpPr>
        <p:spPr>
          <a:xfrm>
            <a:off x="609600" y="427038"/>
            <a:ext cx="7699248" cy="553690"/>
          </a:xfrm>
          <a:prstGeom prst="rect">
            <a:avLst/>
          </a:prstGeom>
        </p:spPr>
        <p:txBody>
          <a:bodyPr vert="horz" anchor="b">
            <a:normAutofit/>
          </a:bodyPr>
          <a:lstStyle>
            <a:lvl1pPr algn="l" rtl="0" eaLnBrk="1" latinLnBrk="0" hangingPunct="1">
              <a:spcBef>
                <a:spcPct val="0"/>
              </a:spcBef>
              <a:buNone/>
              <a:defRPr kumimoji="0" sz="3000" b="1" kern="1200" cap="small" baseline="0">
                <a:solidFill>
                  <a:schemeClr val="accent1">
                    <a:lumMod val="75000"/>
                  </a:schemeClr>
                </a:solidFill>
                <a:latin typeface="+mj-lt"/>
                <a:ea typeface="+mj-ea"/>
                <a:cs typeface="+mj-cs"/>
              </a:defRPr>
            </a:lvl1pPr>
          </a:lstStyle>
          <a:p>
            <a:r>
              <a:rPr lang="fr-FR" smtClean="0"/>
              <a:t>évolution des champs disciplinaires</a:t>
            </a:r>
            <a:endParaRPr lang="en-GB"/>
          </a:p>
        </p:txBody>
      </p:sp>
    </p:spTree>
    <p:extLst>
      <p:ext uri="{BB962C8B-B14F-4D97-AF65-F5344CB8AC3E}">
        <p14:creationId xmlns:p14="http://schemas.microsoft.com/office/powerpoint/2010/main" val="97628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Sciences phonétiques : projet</a:t>
            </a:r>
            <a:endParaRPr lang="en-GB"/>
          </a:p>
        </p:txBody>
      </p:sp>
      <p:sp>
        <p:nvSpPr>
          <p:cNvPr id="3" name="Espace réservé du contenu 2"/>
          <p:cNvSpPr>
            <a:spLocks noGrp="1"/>
          </p:cNvSpPr>
          <p:nvPr>
            <p:ph sz="quarter" idx="1"/>
          </p:nvPr>
        </p:nvSpPr>
        <p:spPr>
          <a:xfrm>
            <a:off x="179512" y="5538664"/>
            <a:ext cx="7859216" cy="1202704"/>
          </a:xfrm>
        </p:spPr>
        <p:txBody>
          <a:bodyPr>
            <a:normAutofit lnSpcReduction="10000"/>
          </a:bodyPr>
          <a:lstStyle/>
          <a:p>
            <a:r>
              <a:rPr lang="en-GB" smtClean="0"/>
              <a:t>“Proposals </a:t>
            </a:r>
            <a:r>
              <a:rPr lang="en-GB"/>
              <a:t>for a successful Open Science turn </a:t>
            </a:r>
            <a:r>
              <a:rPr lang="en-GB"/>
              <a:t>in </a:t>
            </a:r>
            <a:r>
              <a:rPr lang="en-GB" smtClean="0"/>
              <a:t>phonetics”</a:t>
            </a:r>
          </a:p>
          <a:p>
            <a:r>
              <a:rPr lang="fr-FR" smtClean="0"/>
              <a:t>S’appuyer sur l’institution : Conseil de l’Association Phonétique Internationale</a:t>
            </a:r>
            <a:endParaRPr lang="en-GB" smtClean="0"/>
          </a:p>
          <a:p>
            <a:endParaRPr lang="en-GB"/>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25</a:t>
            </a:fld>
            <a:endParaRPr lang="fr-FR"/>
          </a:p>
        </p:txBody>
      </p:sp>
      <p:pic>
        <p:nvPicPr>
          <p:cNvPr id="49154" name="Picture 2" descr="Résultat de recherche d'images pour &quot;journal of phonetics elsevier&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340768"/>
            <a:ext cx="3045688" cy="4053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42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Faciliter la citation des données</a:t>
            </a:r>
            <a:endParaRPr lang="en-GB"/>
          </a:p>
        </p:txBody>
      </p:sp>
      <p:sp>
        <p:nvSpPr>
          <p:cNvPr id="3" name="Espace réservé du contenu 2"/>
          <p:cNvSpPr>
            <a:spLocks noGrp="1"/>
          </p:cNvSpPr>
          <p:nvPr>
            <p:ph sz="quarter" idx="1"/>
          </p:nvPr>
        </p:nvSpPr>
        <p:spPr>
          <a:xfrm>
            <a:off x="413816" y="4556845"/>
            <a:ext cx="7715200" cy="5256584"/>
          </a:xfrm>
        </p:spPr>
        <p:txBody>
          <a:bodyPr/>
          <a:lstStyle/>
          <a:p>
            <a:r>
              <a:rPr lang="fr-FR" smtClean="0"/>
              <a:t>Déploiement d’un système d’identifiants DOI (2019)</a:t>
            </a:r>
          </a:p>
          <a:p>
            <a:r>
              <a:rPr lang="fr-FR"/>
              <a:t>export Zotero </a:t>
            </a:r>
            <a:r>
              <a:rPr lang="fr-FR"/>
              <a:t>/ </a:t>
            </a:r>
            <a:r>
              <a:rPr lang="fr-FR" smtClean="0"/>
              <a:t>BibTeX des métadonnées : souhaitable</a:t>
            </a:r>
          </a:p>
          <a:p>
            <a:pPr lvl="1"/>
            <a:r>
              <a:rPr lang="fr-FR" smtClean="0"/>
              <a:t>intégration aux formations doctorales : encouragée</a:t>
            </a:r>
          </a:p>
          <a:p>
            <a:pPr lvl="1"/>
            <a:r>
              <a:rPr lang="fr-FR" smtClean="0"/>
              <a:t>collaborations avec les bibliothèques universitaires</a:t>
            </a:r>
          </a:p>
          <a:p>
            <a:endParaRPr lang="en-GB"/>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26</a:t>
            </a:fld>
            <a:endParaRPr lang="fr-FR"/>
          </a:p>
        </p:txBody>
      </p:sp>
      <p:graphicFrame>
        <p:nvGraphicFramePr>
          <p:cNvPr id="5" name="Objet 4"/>
          <p:cNvGraphicFramePr>
            <a:graphicFrameLocks noChangeAspect="1"/>
          </p:cNvGraphicFramePr>
          <p:nvPr>
            <p:extLst>
              <p:ext uri="{D42A27DB-BD31-4B8C-83A1-F6EECF244321}">
                <p14:modId xmlns:p14="http://schemas.microsoft.com/office/powerpoint/2010/main" val="1846090463"/>
              </p:ext>
            </p:extLst>
          </p:nvPr>
        </p:nvGraphicFramePr>
        <p:xfrm>
          <a:off x="1043608" y="1556792"/>
          <a:ext cx="6096000" cy="2640013"/>
        </p:xfrm>
        <a:graphic>
          <a:graphicData uri="http://schemas.openxmlformats.org/presentationml/2006/ole">
            <mc:AlternateContent xmlns:mc="http://schemas.openxmlformats.org/markup-compatibility/2006">
              <mc:Choice xmlns:v="urn:schemas-microsoft-com:vml" Requires="v">
                <p:oleObj spid="_x0000_s57349" r:id="rId3" imgW="18615600" imgH="8063280" progId="">
                  <p:embed/>
                </p:oleObj>
              </mc:Choice>
              <mc:Fallback>
                <p:oleObj r:id="rId3" imgW="18615600" imgH="8063280" progId="">
                  <p:embed/>
                  <p:pic>
                    <p:nvPicPr>
                      <p:cNvPr id="0" name=""/>
                      <p:cNvPicPr/>
                      <p:nvPr/>
                    </p:nvPicPr>
                    <p:blipFill>
                      <a:blip r:embed="rId4"/>
                      <a:stretch>
                        <a:fillRect/>
                      </a:stretch>
                    </p:blipFill>
                    <p:spPr>
                      <a:xfrm>
                        <a:off x="1043608" y="1556792"/>
                        <a:ext cx="6096000" cy="2640013"/>
                      </a:xfrm>
                      <a:prstGeom prst="rect">
                        <a:avLst/>
                      </a:prstGeom>
                    </p:spPr>
                  </p:pic>
                </p:oleObj>
              </mc:Fallback>
            </mc:AlternateContent>
          </a:graphicData>
        </a:graphic>
      </p:graphicFrame>
    </p:spTree>
    <p:extLst>
      <p:ext uri="{BB962C8B-B14F-4D97-AF65-F5344CB8AC3E}">
        <p14:creationId xmlns:p14="http://schemas.microsoft.com/office/powerpoint/2010/main" val="406751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E2ABA2DC-C91A-4474-B60C-48D475808927}" type="slidenum">
              <a:rPr lang="fr-FR" smtClean="0"/>
              <a:t>27</a:t>
            </a:fld>
            <a:endParaRPr lang="fr-FR"/>
          </a:p>
        </p:txBody>
      </p:sp>
      <p:sp>
        <p:nvSpPr>
          <p:cNvPr id="3" name="ZoneTexte 2"/>
          <p:cNvSpPr txBox="1"/>
          <p:nvPr/>
        </p:nvSpPr>
        <p:spPr>
          <a:xfrm>
            <a:off x="395536" y="260648"/>
            <a:ext cx="4536504" cy="523220"/>
          </a:xfrm>
          <a:prstGeom prst="rect">
            <a:avLst/>
          </a:prstGeom>
          <a:noFill/>
        </p:spPr>
        <p:txBody>
          <a:bodyPr wrap="square" rtlCol="0">
            <a:spAutoFit/>
          </a:bodyPr>
          <a:lstStyle/>
          <a:p>
            <a:r>
              <a:rPr lang="fr-FR" sz="2800" smtClean="0"/>
              <a:t>Perspectives actuelles </a:t>
            </a:r>
            <a:endParaRPr lang="en-GB" sz="2800"/>
          </a:p>
        </p:txBody>
      </p:sp>
      <p:graphicFrame>
        <p:nvGraphicFramePr>
          <p:cNvPr id="4" name="Objet 3"/>
          <p:cNvGraphicFramePr>
            <a:graphicFrameLocks noChangeAspect="1"/>
          </p:cNvGraphicFramePr>
          <p:nvPr>
            <p:extLst>
              <p:ext uri="{D42A27DB-BD31-4B8C-83A1-F6EECF244321}">
                <p14:modId xmlns:p14="http://schemas.microsoft.com/office/powerpoint/2010/main" val="390741016"/>
              </p:ext>
            </p:extLst>
          </p:nvPr>
        </p:nvGraphicFramePr>
        <p:xfrm>
          <a:off x="5956175" y="4349964"/>
          <a:ext cx="3261354" cy="1647001"/>
        </p:xfrm>
        <a:graphic>
          <a:graphicData uri="http://schemas.openxmlformats.org/presentationml/2006/ole">
            <mc:AlternateContent xmlns:mc="http://schemas.openxmlformats.org/markup-compatibility/2006">
              <mc:Choice xmlns:v="urn:schemas-microsoft-com:vml" Requires="v">
                <p:oleObj spid="_x0000_s44061" r:id="rId4" imgW="7771320" imgH="3923640" progId="">
                  <p:embed/>
                </p:oleObj>
              </mc:Choice>
              <mc:Fallback>
                <p:oleObj r:id="rId4" imgW="7771320" imgH="3923640" progId="">
                  <p:embed/>
                  <p:pic>
                    <p:nvPicPr>
                      <p:cNvPr id="0" name=""/>
                      <p:cNvPicPr/>
                      <p:nvPr/>
                    </p:nvPicPr>
                    <p:blipFill>
                      <a:blip r:embed="rId5"/>
                      <a:stretch>
                        <a:fillRect/>
                      </a:stretch>
                    </p:blipFill>
                    <p:spPr>
                      <a:xfrm>
                        <a:off x="5956175" y="4349964"/>
                        <a:ext cx="3261354" cy="1647001"/>
                      </a:xfrm>
                      <a:prstGeom prst="rect">
                        <a:avLst/>
                      </a:prstGeom>
                    </p:spPr>
                  </p:pic>
                </p:oleObj>
              </mc:Fallback>
            </mc:AlternateContent>
          </a:graphicData>
        </a:graphic>
      </p:graphicFrame>
      <p:sp>
        <p:nvSpPr>
          <p:cNvPr id="5" name="ZoneTexte 4"/>
          <p:cNvSpPr txBox="1"/>
          <p:nvPr/>
        </p:nvSpPr>
        <p:spPr>
          <a:xfrm>
            <a:off x="539552" y="622429"/>
            <a:ext cx="6336704" cy="646331"/>
          </a:xfrm>
          <a:prstGeom prst="rect">
            <a:avLst/>
          </a:prstGeom>
          <a:noFill/>
        </p:spPr>
        <p:txBody>
          <a:bodyPr wrap="square" rtlCol="0">
            <a:spAutoFit/>
          </a:bodyPr>
          <a:lstStyle/>
          <a:p>
            <a:pPr marL="285750" indent="-285750">
              <a:buFont typeface="Arial" panose="020B0604020202020204" pitchFamily="34" charset="0"/>
              <a:buChar char="•"/>
            </a:pPr>
            <a:endParaRPr lang="fr-FR" b="1"/>
          </a:p>
          <a:p>
            <a:r>
              <a:rPr lang="fr-FR" b="1" smtClean="0"/>
              <a:t>« Le droit et l’éthique comme alliés »</a:t>
            </a:r>
            <a:endParaRPr lang="en-GB" b="1"/>
          </a:p>
        </p:txBody>
      </p:sp>
      <p:graphicFrame>
        <p:nvGraphicFramePr>
          <p:cNvPr id="7" name="Objet 6"/>
          <p:cNvGraphicFramePr>
            <a:graphicFrameLocks noChangeAspect="1"/>
          </p:cNvGraphicFramePr>
          <p:nvPr>
            <p:extLst>
              <p:ext uri="{D42A27DB-BD31-4B8C-83A1-F6EECF244321}">
                <p14:modId xmlns:p14="http://schemas.microsoft.com/office/powerpoint/2010/main" val="1777300415"/>
              </p:ext>
            </p:extLst>
          </p:nvPr>
        </p:nvGraphicFramePr>
        <p:xfrm>
          <a:off x="2561222" y="1376990"/>
          <a:ext cx="6096000" cy="1408113"/>
        </p:xfrm>
        <a:graphic>
          <a:graphicData uri="http://schemas.openxmlformats.org/presentationml/2006/ole">
            <mc:AlternateContent xmlns:mc="http://schemas.openxmlformats.org/markup-compatibility/2006">
              <mc:Choice xmlns:v="urn:schemas-microsoft-com:vml" Requires="v">
                <p:oleObj spid="_x0000_s44062" r:id="rId6" imgW="13142520" imgH="3034800" progId="">
                  <p:embed/>
                </p:oleObj>
              </mc:Choice>
              <mc:Fallback>
                <p:oleObj r:id="rId6" imgW="13142520" imgH="3034800" progId="">
                  <p:embed/>
                  <p:pic>
                    <p:nvPicPr>
                      <p:cNvPr id="0" name=""/>
                      <p:cNvPicPr/>
                      <p:nvPr/>
                    </p:nvPicPr>
                    <p:blipFill>
                      <a:blip r:embed="rId7"/>
                      <a:stretch>
                        <a:fillRect/>
                      </a:stretch>
                    </p:blipFill>
                    <p:spPr>
                      <a:xfrm>
                        <a:off x="2561222" y="1376990"/>
                        <a:ext cx="6096000" cy="1408113"/>
                      </a:xfrm>
                      <a:prstGeom prst="rect">
                        <a:avLst/>
                      </a:prstGeom>
                    </p:spPr>
                  </p:pic>
                </p:oleObj>
              </mc:Fallback>
            </mc:AlternateContent>
          </a:graphicData>
        </a:graphic>
      </p:graphicFrame>
      <p:graphicFrame>
        <p:nvGraphicFramePr>
          <p:cNvPr id="8" name="Objet 7"/>
          <p:cNvGraphicFramePr>
            <a:graphicFrameLocks noChangeAspect="1"/>
          </p:cNvGraphicFramePr>
          <p:nvPr>
            <p:extLst>
              <p:ext uri="{D42A27DB-BD31-4B8C-83A1-F6EECF244321}">
                <p14:modId xmlns:p14="http://schemas.microsoft.com/office/powerpoint/2010/main" val="751176205"/>
              </p:ext>
            </p:extLst>
          </p:nvPr>
        </p:nvGraphicFramePr>
        <p:xfrm>
          <a:off x="395536" y="4323500"/>
          <a:ext cx="4779340" cy="3279311"/>
        </p:xfrm>
        <a:graphic>
          <a:graphicData uri="http://schemas.openxmlformats.org/presentationml/2006/ole">
            <mc:AlternateContent xmlns:mc="http://schemas.openxmlformats.org/markup-compatibility/2006">
              <mc:Choice xmlns:v="urn:schemas-microsoft-com:vml" Requires="v">
                <p:oleObj spid="_x0000_s44063" r:id="rId8" imgW="13269600" imgH="9104760" progId="">
                  <p:embed/>
                </p:oleObj>
              </mc:Choice>
              <mc:Fallback>
                <p:oleObj r:id="rId8" imgW="13269600" imgH="9104760" progId="">
                  <p:embed/>
                  <p:pic>
                    <p:nvPicPr>
                      <p:cNvPr id="0" name=""/>
                      <p:cNvPicPr/>
                      <p:nvPr/>
                    </p:nvPicPr>
                    <p:blipFill>
                      <a:blip r:embed="rId9"/>
                      <a:stretch>
                        <a:fillRect/>
                      </a:stretch>
                    </p:blipFill>
                    <p:spPr>
                      <a:xfrm>
                        <a:off x="395536" y="4323500"/>
                        <a:ext cx="4779340" cy="3279311"/>
                      </a:xfrm>
                      <a:prstGeom prst="rect">
                        <a:avLst/>
                      </a:prstGeom>
                    </p:spPr>
                  </p:pic>
                </p:oleObj>
              </mc:Fallback>
            </mc:AlternateContent>
          </a:graphicData>
        </a:graphic>
      </p:graphicFrame>
    </p:spTree>
    <p:extLst>
      <p:ext uri="{BB962C8B-B14F-4D97-AF65-F5344CB8AC3E}">
        <p14:creationId xmlns:p14="http://schemas.microsoft.com/office/powerpoint/2010/main" val="290582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Questions juridiques </a:t>
            </a:r>
            <a:r>
              <a:rPr lang="fr-FR"/>
              <a:t>et </a:t>
            </a:r>
            <a:r>
              <a:rPr lang="fr-FR" smtClean="0"/>
              <a:t>éthiques</a:t>
            </a:r>
            <a:endParaRPr lang="en-GB"/>
          </a:p>
        </p:txBody>
      </p:sp>
      <p:sp>
        <p:nvSpPr>
          <p:cNvPr id="3" name="Espace réservé du contenu 2"/>
          <p:cNvSpPr>
            <a:spLocks noGrp="1"/>
          </p:cNvSpPr>
          <p:nvPr>
            <p:ph sz="quarter" idx="1"/>
          </p:nvPr>
        </p:nvSpPr>
        <p:spPr/>
        <p:txBody>
          <a:bodyPr>
            <a:normAutofit/>
          </a:bodyPr>
          <a:lstStyle/>
          <a:p>
            <a:pPr lvl="1"/>
            <a:r>
              <a:rPr lang="fr-FR" smtClean="0"/>
              <a:t>Questions </a:t>
            </a:r>
            <a:r>
              <a:rPr lang="fr-FR"/>
              <a:t>d’éthique : qu’est-ce qui constitue un consentement « éclairé » ? Comment informer ? (droit de rétractation...)</a:t>
            </a:r>
          </a:p>
          <a:p>
            <a:pPr lvl="1"/>
            <a:r>
              <a:rPr lang="fr-FR"/>
              <a:t>Les CC sont des licences de cessions de droit d’auteur, mais il n'est pas complètement évident dans tous les cas qu'il y ait du droit d'auteur derrière les ressources orales que l'on gère.</a:t>
            </a:r>
          </a:p>
          <a:p>
            <a:pPr lvl="1"/>
            <a:r>
              <a:rPr lang="fr-FR" smtClean="0"/>
              <a:t>Rédaction de formulaires à remplir sur le terrain</a:t>
            </a:r>
          </a:p>
          <a:p>
            <a:pPr lvl="2"/>
            <a:r>
              <a:rPr lang="fr-FR" smtClean="0"/>
              <a:t>Données personnelles : quelle formulation adopter pour l’autorisation de diffuser nom, âge...?</a:t>
            </a:r>
            <a:endParaRPr lang="fr-FR" smtClean="0"/>
          </a:p>
          <a:p>
            <a:pPr lvl="1"/>
            <a:r>
              <a:rPr lang="fr-FR" smtClean="0"/>
              <a:t>Pour </a:t>
            </a:r>
            <a:r>
              <a:rPr lang="fr-FR"/>
              <a:t>répondre aux craintes de pillage : perspective </a:t>
            </a:r>
            <a:r>
              <a:rPr lang="fr-FR"/>
              <a:t>des </a:t>
            </a:r>
            <a:r>
              <a:rPr lang="fr-FR" smtClean="0"/>
              <a:t>licences </a:t>
            </a:r>
            <a:r>
              <a:rPr lang="fr-FR"/>
              <a:t>à </a:t>
            </a:r>
            <a:r>
              <a:rPr lang="fr-FR"/>
              <a:t>réciprocité </a:t>
            </a:r>
            <a:r>
              <a:rPr lang="fr-FR" smtClean="0"/>
              <a:t>?</a:t>
            </a:r>
            <a:endParaRPr lang="fr-FR"/>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28</a:t>
            </a:fld>
            <a:endParaRPr lang="fr-FR"/>
          </a:p>
        </p:txBody>
      </p:sp>
    </p:spTree>
    <p:extLst>
      <p:ext uri="{BB962C8B-B14F-4D97-AF65-F5344CB8AC3E}">
        <p14:creationId xmlns:p14="http://schemas.microsoft.com/office/powerpoint/2010/main" val="403259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47248" cy="922114"/>
          </a:xfrm>
        </p:spPr>
        <p:txBody>
          <a:bodyPr>
            <a:normAutofit/>
          </a:bodyPr>
          <a:lstStyle/>
          <a:p>
            <a:r>
              <a:rPr lang="fr-FR"/>
              <a:t>Questions </a:t>
            </a:r>
            <a:r>
              <a:rPr lang="fr-FR" smtClean="0"/>
              <a:t>matérielles et modèles économiques</a:t>
            </a:r>
            <a:endParaRPr lang="en-GB"/>
          </a:p>
        </p:txBody>
      </p:sp>
      <p:sp>
        <p:nvSpPr>
          <p:cNvPr id="3" name="Espace réservé du contenu 2"/>
          <p:cNvSpPr>
            <a:spLocks noGrp="1"/>
          </p:cNvSpPr>
          <p:nvPr>
            <p:ph sz="quarter" idx="1"/>
          </p:nvPr>
        </p:nvSpPr>
        <p:spPr/>
        <p:txBody>
          <a:bodyPr>
            <a:normAutofit fontScale="92500" lnSpcReduction="10000"/>
          </a:bodyPr>
          <a:lstStyle/>
          <a:p>
            <a:pPr marL="365760" lvl="1" indent="0">
              <a:buNone/>
            </a:pPr>
            <a:r>
              <a:rPr lang="fr-FR"/>
              <a:t>I</a:t>
            </a:r>
            <a:r>
              <a:rPr lang="fr-FR" smtClean="0"/>
              <a:t>nfrastructure numérique publique et acteurs privés</a:t>
            </a:r>
            <a:endParaRPr lang="fr-FR"/>
          </a:p>
          <a:p>
            <a:pPr lvl="1"/>
            <a:r>
              <a:rPr lang="fr-FR" smtClean="0"/>
              <a:t>Grandes entreprises : </a:t>
            </a:r>
          </a:p>
          <a:p>
            <a:pPr lvl="1"/>
            <a:endParaRPr lang="fr-FR"/>
          </a:p>
          <a:p>
            <a:pPr lvl="1"/>
            <a:endParaRPr lang="fr-FR" smtClean="0"/>
          </a:p>
          <a:p>
            <a:pPr lvl="1"/>
            <a:endParaRPr lang="fr-FR"/>
          </a:p>
          <a:p>
            <a:pPr lvl="1"/>
            <a:endParaRPr lang="fr-FR" smtClean="0"/>
          </a:p>
          <a:p>
            <a:pPr lvl="1"/>
            <a:endParaRPr lang="fr-FR"/>
          </a:p>
          <a:p>
            <a:pPr lvl="1"/>
            <a:endParaRPr lang="fr-FR" smtClean="0"/>
          </a:p>
          <a:p>
            <a:pPr lvl="1"/>
            <a:endParaRPr lang="fr-FR"/>
          </a:p>
          <a:p>
            <a:pPr lvl="1"/>
            <a:endParaRPr lang="fr-FR" smtClean="0"/>
          </a:p>
          <a:p>
            <a:pPr lvl="1"/>
            <a:r>
              <a:rPr lang="fr-FR"/>
              <a:t>Pour les PME en informatique : </a:t>
            </a:r>
          </a:p>
          <a:p>
            <a:pPr lvl="2"/>
            <a:r>
              <a:rPr lang="fr-FR"/>
              <a:t>données et modèles acoustiques en libre accès </a:t>
            </a:r>
          </a:p>
          <a:p>
            <a:pPr lvl="2"/>
            <a:r>
              <a:rPr lang="fr-FR"/>
              <a:t>code source en libre accès</a:t>
            </a:r>
          </a:p>
          <a:p>
            <a:pPr marL="731520" lvl="2" indent="0">
              <a:buNone/>
            </a:pPr>
            <a:r>
              <a:rPr lang="fr-FR"/>
              <a:t>pour éviter une mainmise de quelques acteurs (américains) ?</a:t>
            </a:r>
          </a:p>
          <a:p>
            <a:pPr lvl="1"/>
            <a:r>
              <a:rPr lang="fr-FR" smtClean="0"/>
              <a:t>Conservation pérenne : un service public vital</a:t>
            </a:r>
          </a:p>
          <a:p>
            <a:pPr lvl="2"/>
            <a:r>
              <a:rPr lang="fr-FR" smtClean="0"/>
              <a:t>Maillage au sein des laboratoires : interlocuteurs pour Huma-Num</a:t>
            </a:r>
          </a:p>
          <a:p>
            <a:pPr lvl="1"/>
            <a:endParaRPr lang="fr-FR" smtClean="0"/>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29</a:t>
            </a:fld>
            <a:endParaRPr lang="fr-FR"/>
          </a:p>
        </p:txBody>
      </p:sp>
      <p:graphicFrame>
        <p:nvGraphicFramePr>
          <p:cNvPr id="5" name="Objet 4"/>
          <p:cNvGraphicFramePr>
            <a:graphicFrameLocks noChangeAspect="1"/>
          </p:cNvGraphicFramePr>
          <p:nvPr>
            <p:extLst>
              <p:ext uri="{D42A27DB-BD31-4B8C-83A1-F6EECF244321}">
                <p14:modId xmlns:p14="http://schemas.microsoft.com/office/powerpoint/2010/main" val="1680050446"/>
              </p:ext>
            </p:extLst>
          </p:nvPr>
        </p:nvGraphicFramePr>
        <p:xfrm>
          <a:off x="-1091952" y="2132856"/>
          <a:ext cx="6096000" cy="1949450"/>
        </p:xfrm>
        <a:graphic>
          <a:graphicData uri="http://schemas.openxmlformats.org/presentationml/2006/ole">
            <mc:AlternateContent xmlns:mc="http://schemas.openxmlformats.org/markup-compatibility/2006">
              <mc:Choice xmlns:v="urn:schemas-microsoft-com:vml" Requires="v">
                <p:oleObj spid="_x0000_s56329" r:id="rId4" imgW="18425160" imgH="5891760" progId="">
                  <p:embed/>
                </p:oleObj>
              </mc:Choice>
              <mc:Fallback>
                <p:oleObj r:id="rId4" imgW="18425160" imgH="5891760" progId="">
                  <p:embed/>
                  <p:pic>
                    <p:nvPicPr>
                      <p:cNvPr id="0" name=""/>
                      <p:cNvPicPr/>
                      <p:nvPr/>
                    </p:nvPicPr>
                    <p:blipFill>
                      <a:blip r:embed="rId5"/>
                      <a:stretch>
                        <a:fillRect/>
                      </a:stretch>
                    </p:blipFill>
                    <p:spPr>
                      <a:xfrm>
                        <a:off x="-1091952" y="2132856"/>
                        <a:ext cx="6096000" cy="1949450"/>
                      </a:xfrm>
                      <a:prstGeom prst="rect">
                        <a:avLst/>
                      </a:prstGeom>
                      <a:ln w="3175">
                        <a:noFill/>
                      </a:ln>
                    </p:spPr>
                  </p:pic>
                </p:oleObj>
              </mc:Fallback>
            </mc:AlternateContent>
          </a:graphicData>
        </a:graphic>
      </p:graphicFrame>
      <p:pic>
        <p:nvPicPr>
          <p:cNvPr id="56324" name="Picture 4" descr="https://www.incimages.com/uploaded_files/image/970x450/getty_586970661_3488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8364" y="2132856"/>
            <a:ext cx="4202148" cy="194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50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Plan</a:t>
            </a:r>
            <a:endParaRPr lang="en-GB"/>
          </a:p>
        </p:txBody>
      </p:sp>
      <p:sp>
        <p:nvSpPr>
          <p:cNvPr id="3" name="Espace réservé du contenu 2"/>
          <p:cNvSpPr>
            <a:spLocks noGrp="1"/>
          </p:cNvSpPr>
          <p:nvPr>
            <p:ph sz="quarter" idx="1"/>
          </p:nvPr>
        </p:nvSpPr>
        <p:spPr/>
        <p:txBody>
          <a:bodyPr>
            <a:normAutofit/>
          </a:bodyPr>
          <a:lstStyle/>
          <a:p>
            <a:r>
              <a:rPr lang="fr-FR" smtClean="0"/>
              <a:t>Démo de la Collection Pangloss</a:t>
            </a:r>
          </a:p>
          <a:p>
            <a:r>
              <a:rPr lang="fr-FR" smtClean="0"/>
              <a:t>Un exemple : le </a:t>
            </a:r>
            <a:r>
              <a:rPr lang="fr-FR" smtClean="0"/>
              <a:t>corpus de langue na</a:t>
            </a:r>
          </a:p>
          <a:p>
            <a:r>
              <a:rPr lang="fr-FR" smtClean="0"/>
              <a:t>Bénéfices </a:t>
            </a:r>
            <a:r>
              <a:rPr lang="fr-FR" smtClean="0"/>
              <a:t>d’une approche « Science ouverte »</a:t>
            </a:r>
          </a:p>
          <a:p>
            <a:r>
              <a:rPr lang="fr-FR" smtClean="0"/>
              <a:t>Perspectives 2020+ &amp; discussion</a:t>
            </a:r>
            <a:endParaRPr lang="fr-FR" b="1" smtClean="0"/>
          </a:p>
        </p:txBody>
      </p:sp>
      <p:sp>
        <p:nvSpPr>
          <p:cNvPr id="4" name="Espace réservé du numéro de diapositive 3"/>
          <p:cNvSpPr>
            <a:spLocks noGrp="1"/>
          </p:cNvSpPr>
          <p:nvPr>
            <p:ph type="sldNum" sz="quarter" idx="15"/>
          </p:nvPr>
        </p:nvSpPr>
        <p:spPr/>
        <p:txBody>
          <a:bodyPr/>
          <a:lstStyle/>
          <a:p>
            <a:fld id="{E2ABA2DC-C91A-4474-B60C-48D475808927}" type="slidenum">
              <a:rPr lang="fr-FR" smtClean="0"/>
              <a:pPr/>
              <a:t>3</a:t>
            </a:fld>
            <a:endParaRPr lang="fr-FR"/>
          </a:p>
        </p:txBody>
      </p:sp>
      <p:sp>
        <p:nvSpPr>
          <p:cNvPr id="5" name="Espace réservé du contenu 4"/>
          <p:cNvSpPr txBox="1">
            <a:spLocks/>
          </p:cNvSpPr>
          <p:nvPr/>
        </p:nvSpPr>
        <p:spPr>
          <a:xfrm>
            <a:off x="5508104" y="1370483"/>
            <a:ext cx="3810000" cy="198120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None/>
            </a:pPr>
            <a:r>
              <a:rPr lang="fr-FR" sz="2200" b="1" smtClean="0">
                <a:latin typeface="Courier New" panose="02070309020205020404" pitchFamily="49" charset="0"/>
                <a:cs typeface="Courier New" panose="02070309020205020404" pitchFamily="49" charset="0"/>
              </a:rPr>
              <a:t>pangloss.cnrs.fr</a:t>
            </a:r>
            <a:endParaRPr lang="en-GB" sz="2200" b="1">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95229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490601" y="5846050"/>
            <a:ext cx="3580953" cy="1028572"/>
          </a:xfrm>
          <a:prstGeom prst="rect">
            <a:avLst/>
          </a:prstGeom>
          <a:noFill/>
          <a:ln w="9525">
            <a:noFill/>
            <a:miter lim="800000"/>
            <a:headEnd/>
            <a:tailEnd/>
          </a:ln>
        </p:spPr>
      </p:pic>
      <p:sp>
        <p:nvSpPr>
          <p:cNvPr id="2" name="Titre 1"/>
          <p:cNvSpPr>
            <a:spLocks noGrp="1"/>
          </p:cNvSpPr>
          <p:nvPr>
            <p:ph type="title"/>
          </p:nvPr>
        </p:nvSpPr>
        <p:spPr>
          <a:xfrm>
            <a:off x="457200" y="490662"/>
            <a:ext cx="8075240" cy="922114"/>
          </a:xfrm>
        </p:spPr>
        <p:txBody>
          <a:bodyPr>
            <a:normAutofit fontScale="90000"/>
          </a:bodyPr>
          <a:lstStyle/>
          <a:p>
            <a:r>
              <a:rPr lang="fr-FR" smtClean="0"/>
              <a:t>Le </a:t>
            </a:r>
            <a:r>
              <a:rPr lang="fr-FR"/>
              <a:t>projet scientifique de la </a:t>
            </a:r>
            <a:r>
              <a:rPr lang="fr-FR" smtClean="0"/>
              <a:t>La Collection </a:t>
            </a:r>
            <a:r>
              <a:rPr lang="fr-FR"/>
              <a:t>Pangloss : des données ouvertes pour des progrès cumulatifs de la </a:t>
            </a:r>
            <a:r>
              <a:rPr lang="fr-FR" smtClean="0"/>
              <a:t>recherche</a:t>
            </a:r>
            <a:endParaRPr lang="fr-FR" dirty="0"/>
          </a:p>
        </p:txBody>
      </p:sp>
      <p:pic>
        <p:nvPicPr>
          <p:cNvPr id="6" name="Espace réservé du contenu 5"/>
          <p:cNvPicPr>
            <a:picLocks noGrp="1" noChangeAspect="1"/>
          </p:cNvPicPr>
          <p:nvPr>
            <p:ph sz="quarter" idx="1"/>
          </p:nvPr>
        </p:nvPicPr>
        <p:blipFill>
          <a:blip r:embed="rId4"/>
          <a:stretch>
            <a:fillRect/>
          </a:stretch>
        </p:blipFill>
        <p:spPr>
          <a:xfrm>
            <a:off x="323528" y="1772816"/>
            <a:ext cx="7715250" cy="4145287"/>
          </a:xfrm>
          <a:prstGeom prst="rect">
            <a:avLst/>
          </a:prstGeom>
        </p:spPr>
      </p:pic>
      <p:sp>
        <p:nvSpPr>
          <p:cNvPr id="5" name="Espace réservé du numéro de diapositive 4"/>
          <p:cNvSpPr>
            <a:spLocks noGrp="1"/>
          </p:cNvSpPr>
          <p:nvPr>
            <p:ph type="sldNum" sz="quarter" idx="15"/>
          </p:nvPr>
        </p:nvSpPr>
        <p:spPr/>
        <p:txBody>
          <a:bodyPr/>
          <a:lstStyle/>
          <a:p>
            <a:fld id="{E2ABA2DC-C91A-4474-B60C-48D475808927}" type="slidenum">
              <a:rPr lang="fr-FR" sz="1600" smtClean="0"/>
              <a:pPr/>
              <a:t>4</a:t>
            </a:fld>
            <a:endParaRPr lang="fr-FR" sz="1600"/>
          </a:p>
        </p:txBody>
      </p:sp>
      <p:sp>
        <p:nvSpPr>
          <p:cNvPr id="7" name="ZoneTexte 6"/>
          <p:cNvSpPr txBox="1"/>
          <p:nvPr/>
        </p:nvSpPr>
        <p:spPr>
          <a:xfrm>
            <a:off x="6266852" y="7274599"/>
            <a:ext cx="7931274" cy="584775"/>
          </a:xfrm>
          <a:prstGeom prst="rect">
            <a:avLst/>
          </a:prstGeom>
          <a:noFill/>
        </p:spPr>
        <p:txBody>
          <a:bodyPr wrap="square" rtlCol="0">
            <a:spAutoFit/>
          </a:bodyPr>
          <a:lstStyle/>
          <a:p>
            <a:r>
              <a:rPr lang="fr-FR" sz="1600" smtClean="0"/>
              <a:t>orange = langues représentées </a:t>
            </a:r>
            <a:r>
              <a:rPr lang="fr-FR" sz="1600" dirty="0" smtClean="0"/>
              <a:t>sur la </a:t>
            </a:r>
            <a:r>
              <a:rPr lang="fr-FR" sz="1600" smtClean="0"/>
              <a:t>Collection Pangloss</a:t>
            </a:r>
          </a:p>
          <a:p>
            <a:r>
              <a:rPr lang="fr-FR" sz="1600" smtClean="0"/>
              <a:t>croix = langues étudiées par des membres du LACITO</a:t>
            </a:r>
            <a:endParaRPr lang="fr-FR" sz="1600" dirty="0"/>
          </a:p>
        </p:txBody>
      </p:sp>
    </p:spTree>
    <p:extLst>
      <p:ext uri="{BB962C8B-B14F-4D97-AF65-F5344CB8AC3E}">
        <p14:creationId xmlns:p14="http://schemas.microsoft.com/office/powerpoint/2010/main" val="219970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mtClean="0"/>
              <a:t>Libre accès</a:t>
            </a:r>
            <a:endParaRPr lang="fr-FR" dirty="0"/>
          </a:p>
        </p:txBody>
      </p:sp>
      <p:pic>
        <p:nvPicPr>
          <p:cNvPr id="5" name="Espace réservé du contenu 4"/>
          <p:cNvPicPr>
            <a:picLocks noGrp="1" noChangeAspect="1"/>
          </p:cNvPicPr>
          <p:nvPr>
            <p:ph sz="quarter" idx="1"/>
          </p:nvPr>
        </p:nvPicPr>
        <p:blipFill>
          <a:blip r:embed="rId3"/>
          <a:stretch>
            <a:fillRect/>
          </a:stretch>
        </p:blipFill>
        <p:spPr>
          <a:xfrm>
            <a:off x="287490" y="1772816"/>
            <a:ext cx="7884960" cy="4300887"/>
          </a:xfrm>
          <a:prstGeom prst="rect">
            <a:avLst/>
          </a:prstGeom>
        </p:spPr>
      </p:pic>
      <p:sp>
        <p:nvSpPr>
          <p:cNvPr id="4" name="Espace réservé du numéro de diapositive 3"/>
          <p:cNvSpPr>
            <a:spLocks noGrp="1"/>
          </p:cNvSpPr>
          <p:nvPr>
            <p:ph type="sldNum" sz="quarter" idx="15"/>
          </p:nvPr>
        </p:nvSpPr>
        <p:spPr/>
        <p:txBody>
          <a:bodyPr/>
          <a:lstStyle/>
          <a:p>
            <a:fld id="{E2ABA2DC-C91A-4474-B60C-48D475808927}" type="slidenum">
              <a:rPr lang="fr-FR" smtClean="0"/>
              <a:pPr/>
              <a:t>5</a:t>
            </a:fld>
            <a:endParaRPr lang="fr-FR"/>
          </a:p>
        </p:txBody>
      </p:sp>
      <p:sp>
        <p:nvSpPr>
          <p:cNvPr id="6" name="Espace réservé du contenu 4"/>
          <p:cNvSpPr txBox="1">
            <a:spLocks/>
          </p:cNvSpPr>
          <p:nvPr/>
        </p:nvSpPr>
        <p:spPr>
          <a:xfrm>
            <a:off x="2699792" y="6237312"/>
            <a:ext cx="3810000" cy="198120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None/>
            </a:pPr>
            <a:r>
              <a:rPr lang="fr-FR" sz="2200" b="1" smtClean="0">
                <a:latin typeface="Courier New" panose="02070309020205020404" pitchFamily="49" charset="0"/>
                <a:cs typeface="Courier New" panose="02070309020205020404" pitchFamily="49" charset="0"/>
              </a:rPr>
              <a:t>pangloss.cnrs.fr</a:t>
            </a:r>
            <a:endParaRPr lang="en-GB" sz="2200" b="1">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00094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smtClean="0"/>
              <a:t>évolution </a:t>
            </a:r>
            <a:r>
              <a:rPr lang="fr-FR" smtClean="0"/>
              <a:t>quantitative</a:t>
            </a:r>
            <a:r>
              <a:rPr lang="fr-FR" b="0"/>
              <a:t/>
            </a:r>
            <a:br>
              <a:rPr lang="fr-FR" b="0"/>
            </a:br>
            <a:endParaRPr lang="fr-FR" b="0" dirty="0"/>
          </a:p>
        </p:txBody>
      </p:sp>
      <p:pic>
        <p:nvPicPr>
          <p:cNvPr id="5" name="Espace réservé du contenu 4"/>
          <p:cNvPicPr>
            <a:picLocks noGrp="1" noChangeAspect="1"/>
          </p:cNvPicPr>
          <p:nvPr>
            <p:ph sz="quarter" idx="1"/>
          </p:nvPr>
        </p:nvPicPr>
        <p:blipFill>
          <a:blip r:embed="rId3"/>
          <a:stretch>
            <a:fillRect/>
          </a:stretch>
        </p:blipFill>
        <p:spPr>
          <a:xfrm>
            <a:off x="-256488" y="2161282"/>
            <a:ext cx="8428938" cy="3951064"/>
          </a:xfrm>
          <a:prstGeom prst="rect">
            <a:avLst/>
          </a:prstGeom>
        </p:spPr>
      </p:pic>
      <p:sp>
        <p:nvSpPr>
          <p:cNvPr id="4" name="Espace réservé du numéro de diapositive 3"/>
          <p:cNvSpPr>
            <a:spLocks noGrp="1"/>
          </p:cNvSpPr>
          <p:nvPr>
            <p:ph type="sldNum" sz="quarter" idx="15"/>
          </p:nvPr>
        </p:nvSpPr>
        <p:spPr/>
        <p:txBody>
          <a:bodyPr/>
          <a:lstStyle/>
          <a:p>
            <a:fld id="{E2ABA2DC-C91A-4474-B60C-48D475808927}" type="slidenum">
              <a:rPr lang="fr-FR" smtClean="0"/>
              <a:pPr/>
              <a:t>6</a:t>
            </a:fld>
            <a:endParaRPr lang="fr-FR"/>
          </a:p>
        </p:txBody>
      </p:sp>
      <p:sp>
        <p:nvSpPr>
          <p:cNvPr id="3" name="Rectangle 2"/>
          <p:cNvSpPr/>
          <p:nvPr/>
        </p:nvSpPr>
        <p:spPr>
          <a:xfrm>
            <a:off x="971600" y="1196752"/>
            <a:ext cx="2457404" cy="461665"/>
          </a:xfrm>
          <a:prstGeom prst="rect">
            <a:avLst/>
          </a:prstGeom>
        </p:spPr>
        <p:txBody>
          <a:bodyPr wrap="none">
            <a:spAutoFit/>
          </a:bodyPr>
          <a:lstStyle/>
          <a:p>
            <a:r>
              <a:rPr lang="fr-FR" sz="2400"/>
              <a:t>2020 : 170 langues</a:t>
            </a:r>
            <a:endParaRPr lang="en-GB" sz="2400"/>
          </a:p>
        </p:txBody>
      </p:sp>
    </p:spTree>
    <p:extLst>
      <p:ext uri="{BB962C8B-B14F-4D97-AF65-F5344CB8AC3E}">
        <p14:creationId xmlns:p14="http://schemas.microsoft.com/office/powerpoint/2010/main" val="266939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Espace réservé du numéro de diapositive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sz="3200">
                <a:solidFill>
                  <a:schemeClr val="tx1"/>
                </a:solidFill>
                <a:latin typeface="Arial Unicode MS" panose="020B0604020202020204" pitchFamily="34" charset="-128"/>
              </a:defRPr>
            </a:lvl1pPr>
            <a:lvl2pPr marL="742950" indent="-285750">
              <a:defRPr sz="3200">
                <a:solidFill>
                  <a:schemeClr val="tx1"/>
                </a:solidFill>
                <a:latin typeface="Arial Unicode MS" panose="020B0604020202020204" pitchFamily="34" charset="-128"/>
              </a:defRPr>
            </a:lvl2pPr>
            <a:lvl3pPr marL="1143000" indent="-228600">
              <a:defRPr sz="3200">
                <a:solidFill>
                  <a:schemeClr val="tx1"/>
                </a:solidFill>
                <a:latin typeface="Arial Unicode MS" panose="020B0604020202020204" pitchFamily="34" charset="-128"/>
              </a:defRPr>
            </a:lvl3pPr>
            <a:lvl4pPr marL="1600200" indent="-228600">
              <a:defRPr sz="3200">
                <a:solidFill>
                  <a:schemeClr val="tx1"/>
                </a:solidFill>
                <a:latin typeface="Arial Unicode MS" panose="020B0604020202020204" pitchFamily="34" charset="-128"/>
              </a:defRPr>
            </a:lvl4pPr>
            <a:lvl5pPr marL="2057400" indent="-228600">
              <a:defRPr sz="3200">
                <a:solidFill>
                  <a:schemeClr val="tx1"/>
                </a:solidFill>
                <a:latin typeface="Arial Unicode MS" panose="020B0604020202020204" pitchFamily="34" charset="-128"/>
              </a:defRPr>
            </a:lvl5pPr>
            <a:lvl6pPr marL="2514600" indent="-228600" eaLnBrk="0" fontAlgn="base" hangingPunct="0">
              <a:spcBef>
                <a:spcPct val="0"/>
              </a:spcBef>
              <a:spcAft>
                <a:spcPct val="0"/>
              </a:spcAft>
              <a:defRPr sz="3200">
                <a:solidFill>
                  <a:schemeClr val="tx1"/>
                </a:solidFill>
                <a:latin typeface="Arial Unicode MS" panose="020B0604020202020204" pitchFamily="34" charset="-128"/>
              </a:defRPr>
            </a:lvl6pPr>
            <a:lvl7pPr marL="2971800" indent="-228600" eaLnBrk="0" fontAlgn="base" hangingPunct="0">
              <a:spcBef>
                <a:spcPct val="0"/>
              </a:spcBef>
              <a:spcAft>
                <a:spcPct val="0"/>
              </a:spcAft>
              <a:defRPr sz="3200">
                <a:solidFill>
                  <a:schemeClr val="tx1"/>
                </a:solidFill>
                <a:latin typeface="Arial Unicode MS" panose="020B0604020202020204" pitchFamily="34" charset="-128"/>
              </a:defRPr>
            </a:lvl7pPr>
            <a:lvl8pPr marL="3429000" indent="-228600" eaLnBrk="0" fontAlgn="base" hangingPunct="0">
              <a:spcBef>
                <a:spcPct val="0"/>
              </a:spcBef>
              <a:spcAft>
                <a:spcPct val="0"/>
              </a:spcAft>
              <a:defRPr sz="3200">
                <a:solidFill>
                  <a:schemeClr val="tx1"/>
                </a:solidFill>
                <a:latin typeface="Arial Unicode MS" panose="020B0604020202020204" pitchFamily="34" charset="-128"/>
              </a:defRPr>
            </a:lvl8pPr>
            <a:lvl9pPr marL="3886200" indent="-228600" eaLnBrk="0" fontAlgn="base" hangingPunct="0">
              <a:spcBef>
                <a:spcPct val="0"/>
              </a:spcBef>
              <a:spcAft>
                <a:spcPct val="0"/>
              </a:spcAft>
              <a:defRPr sz="3200">
                <a:solidFill>
                  <a:schemeClr val="tx1"/>
                </a:solidFill>
                <a:latin typeface="Arial Unicode MS" panose="020B0604020202020204" pitchFamily="34" charset="-128"/>
              </a:defRPr>
            </a:lvl9pPr>
          </a:lstStyle>
          <a:p>
            <a:fld id="{B4FDEDF2-0651-4CCE-ABB7-ADC6D74F6DBE}" type="slidenum">
              <a:rPr lang="fr-FR" sz="2400">
                <a:solidFill>
                  <a:srgbClr val="FFFFFF"/>
                </a:solidFill>
              </a:rPr>
              <a:pPr/>
              <a:t>7</a:t>
            </a:fld>
            <a:endParaRPr lang="fr-FR" sz="1400">
              <a:solidFill>
                <a:srgbClr val="000000"/>
              </a:solidFill>
            </a:endParaRPr>
          </a:p>
        </p:txBody>
      </p:sp>
      <p:sp>
        <p:nvSpPr>
          <p:cNvPr id="2055"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lvl1pPr>
              <a:defRPr sz="3200">
                <a:solidFill>
                  <a:schemeClr val="tx1"/>
                </a:solidFill>
                <a:latin typeface="Arial Unicode MS" panose="020B0604020202020204" pitchFamily="34" charset="-128"/>
              </a:defRPr>
            </a:lvl1pPr>
            <a:lvl2pPr marL="742950" indent="-285750">
              <a:defRPr sz="3200">
                <a:solidFill>
                  <a:schemeClr val="tx1"/>
                </a:solidFill>
                <a:latin typeface="Arial Unicode MS" panose="020B0604020202020204" pitchFamily="34" charset="-128"/>
              </a:defRPr>
            </a:lvl2pPr>
            <a:lvl3pPr marL="1143000" indent="-228600">
              <a:defRPr sz="3200">
                <a:solidFill>
                  <a:schemeClr val="tx1"/>
                </a:solidFill>
                <a:latin typeface="Arial Unicode MS" panose="020B0604020202020204" pitchFamily="34" charset="-128"/>
              </a:defRPr>
            </a:lvl3pPr>
            <a:lvl4pPr marL="1600200" indent="-228600">
              <a:defRPr sz="3200">
                <a:solidFill>
                  <a:schemeClr val="tx1"/>
                </a:solidFill>
                <a:latin typeface="Arial Unicode MS" panose="020B0604020202020204" pitchFamily="34" charset="-128"/>
              </a:defRPr>
            </a:lvl4pPr>
            <a:lvl5pPr marL="2057400" indent="-228600">
              <a:defRPr sz="3200">
                <a:solidFill>
                  <a:schemeClr val="tx1"/>
                </a:solidFill>
                <a:latin typeface="Arial Unicode MS" panose="020B0604020202020204" pitchFamily="34" charset="-128"/>
              </a:defRPr>
            </a:lvl5pPr>
            <a:lvl6pPr marL="2514600" indent="-228600" eaLnBrk="0" fontAlgn="base" hangingPunct="0">
              <a:spcBef>
                <a:spcPct val="0"/>
              </a:spcBef>
              <a:spcAft>
                <a:spcPct val="0"/>
              </a:spcAft>
              <a:defRPr sz="3200">
                <a:solidFill>
                  <a:schemeClr val="tx1"/>
                </a:solidFill>
                <a:latin typeface="Arial Unicode MS" panose="020B0604020202020204" pitchFamily="34" charset="-128"/>
              </a:defRPr>
            </a:lvl6pPr>
            <a:lvl7pPr marL="2971800" indent="-228600" eaLnBrk="0" fontAlgn="base" hangingPunct="0">
              <a:spcBef>
                <a:spcPct val="0"/>
              </a:spcBef>
              <a:spcAft>
                <a:spcPct val="0"/>
              </a:spcAft>
              <a:defRPr sz="3200">
                <a:solidFill>
                  <a:schemeClr val="tx1"/>
                </a:solidFill>
                <a:latin typeface="Arial Unicode MS" panose="020B0604020202020204" pitchFamily="34" charset="-128"/>
              </a:defRPr>
            </a:lvl7pPr>
            <a:lvl8pPr marL="3429000" indent="-228600" eaLnBrk="0" fontAlgn="base" hangingPunct="0">
              <a:spcBef>
                <a:spcPct val="0"/>
              </a:spcBef>
              <a:spcAft>
                <a:spcPct val="0"/>
              </a:spcAft>
              <a:defRPr sz="3200">
                <a:solidFill>
                  <a:schemeClr val="tx1"/>
                </a:solidFill>
                <a:latin typeface="Arial Unicode MS" panose="020B0604020202020204" pitchFamily="34" charset="-128"/>
              </a:defRPr>
            </a:lvl8pPr>
            <a:lvl9pPr marL="3886200" indent="-228600" eaLnBrk="0" fontAlgn="base" hangingPunct="0">
              <a:spcBef>
                <a:spcPct val="0"/>
              </a:spcBef>
              <a:spcAft>
                <a:spcPct val="0"/>
              </a:spcAft>
              <a:defRPr sz="3200">
                <a:solidFill>
                  <a:schemeClr val="tx1"/>
                </a:solidFill>
                <a:latin typeface="Arial Unicode MS" panose="020B0604020202020204" pitchFamily="34" charset="-128"/>
              </a:defRPr>
            </a:lvl9pPr>
          </a:lstStyle>
          <a:p>
            <a:pPr eaLnBrk="0" hangingPunct="0"/>
            <a:endParaRPr lang="en-US" smtClean="0">
              <a:solidFill>
                <a:srgbClr val="000000"/>
              </a:solidFill>
            </a:endParaRPr>
          </a:p>
        </p:txBody>
      </p:sp>
      <p:sp>
        <p:nvSpPr>
          <p:cNvPr id="2056" name="Rectangle 7"/>
          <p:cNvSpPr>
            <a:spLocks noGrp="1" noChangeArrowheads="1"/>
          </p:cNvSpPr>
          <p:nvPr>
            <p:ph type="title"/>
          </p:nvPr>
        </p:nvSpPr>
        <p:spPr>
          <a:xfrm>
            <a:off x="684213" y="3294063"/>
            <a:ext cx="8458200" cy="639762"/>
          </a:xfrm>
        </p:spPr>
        <p:txBody>
          <a:bodyPr>
            <a:normAutofit fontScale="90000"/>
          </a:bodyPr>
          <a:lstStyle/>
          <a:p>
            <a:endParaRPr lang="fr-FR" sz="3600" smtClean="0"/>
          </a:p>
        </p:txBody>
      </p:sp>
      <p:sp>
        <p:nvSpPr>
          <p:cNvPr id="3" name="AutoShape 121" descr="https://photos-4.dropbox.com/t/2/AAB4e86jqHTSQ9xELJ-CTfRcX-w92cqhvWLjR4VFftpy1g/12/8933236/jpeg/32x32/1/_/1/2/DSC06360.JPG/EO2t0wYYmKsNIAEgAigC/bgh9ujuKecAlbpjA7Ny1vX7-JaXe6pqhfb1abgnrvcY?size=1024x768&amp;size_mode=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Image 3"/>
          <p:cNvPicPr>
            <a:picLocks noChangeAspect="1"/>
          </p:cNvPicPr>
          <p:nvPr/>
        </p:nvPicPr>
        <p:blipFill>
          <a:blip r:embed="rId4"/>
          <a:stretch>
            <a:fillRect/>
          </a:stretch>
        </p:blipFill>
        <p:spPr>
          <a:xfrm>
            <a:off x="0" y="2495550"/>
            <a:ext cx="5816600" cy="4362450"/>
          </a:xfrm>
          <a:prstGeom prst="rect">
            <a:avLst/>
          </a:prstGeom>
        </p:spPr>
      </p:pic>
      <p:graphicFrame>
        <p:nvGraphicFramePr>
          <p:cNvPr id="97312" name="Object 32"/>
          <p:cNvGraphicFramePr>
            <a:graphicFrameLocks noGrp="1" noChangeAspect="1"/>
          </p:cNvGraphicFramePr>
          <p:nvPr>
            <p:ph sz="quarter" idx="3"/>
            <p:extLst/>
          </p:nvPr>
        </p:nvGraphicFramePr>
        <p:xfrm>
          <a:off x="5599113" y="3830638"/>
          <a:ext cx="3543300" cy="3027362"/>
        </p:xfrm>
        <a:graphic>
          <a:graphicData uri="http://schemas.openxmlformats.org/presentationml/2006/ole">
            <mc:AlternateContent xmlns:mc="http://schemas.openxmlformats.org/markup-compatibility/2006">
              <mc:Choice xmlns:v="urn:schemas-microsoft-com:vml" Requires="v">
                <p:oleObj spid="_x0000_s35878" name="Image" r:id="rId5" imgW="8711111" imgH="7441270" progId="Photoshop.Image.8">
                  <p:embed/>
                </p:oleObj>
              </mc:Choice>
              <mc:Fallback>
                <p:oleObj name="Image" r:id="rId5" imgW="8711111" imgH="7441270" progId="Photoshop.Imag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9113" y="3830638"/>
                        <a:ext cx="3543300" cy="302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7301" name="Object 21"/>
          <p:cNvGraphicFramePr>
            <a:graphicFrameLocks noGrp="1" noChangeAspect="1"/>
          </p:cNvGraphicFramePr>
          <p:nvPr>
            <p:ph sz="quarter" idx="2"/>
            <p:extLst/>
          </p:nvPr>
        </p:nvGraphicFramePr>
        <p:xfrm>
          <a:off x="4030706" y="-1588"/>
          <a:ext cx="5112501" cy="3832226"/>
        </p:xfrm>
        <a:graphic>
          <a:graphicData uri="http://schemas.openxmlformats.org/presentationml/2006/ole">
            <mc:AlternateContent xmlns:mc="http://schemas.openxmlformats.org/markup-compatibility/2006">
              <mc:Choice xmlns:v="urn:schemas-microsoft-com:vml" Requires="v">
                <p:oleObj spid="_x0000_s35879" name="Image" r:id="rId7" imgW="7200000" imgH="5396825" progId="Photoshop.Image.8">
                  <p:embed/>
                </p:oleObj>
              </mc:Choice>
              <mc:Fallback>
                <p:oleObj name="Image" r:id="rId7" imgW="7200000" imgH="5396825" progId="Photoshop.Image.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0706" y="-1588"/>
                        <a:ext cx="5112501" cy="3832226"/>
                      </a:xfrm>
                      <a:prstGeom prst="rect">
                        <a:avLst/>
                      </a:prstGeom>
                      <a:noFill/>
                      <a:ln>
                        <a:noFill/>
                      </a:ln>
                      <a:effectLst/>
                      <a:extLst/>
                    </p:spPr>
                  </p:pic>
                </p:oleObj>
              </mc:Fallback>
            </mc:AlternateContent>
          </a:graphicData>
        </a:graphic>
      </p:graphicFrame>
      <p:pic>
        <p:nvPicPr>
          <p:cNvPr id="5" name="Image 4"/>
          <p:cNvPicPr>
            <a:picLocks noChangeAspect="1"/>
          </p:cNvPicPr>
          <p:nvPr/>
        </p:nvPicPr>
        <p:blipFill>
          <a:blip r:embed="rId9"/>
          <a:stretch>
            <a:fillRect/>
          </a:stretch>
        </p:blipFill>
        <p:spPr>
          <a:xfrm>
            <a:off x="2023335" y="-26663"/>
            <a:ext cx="2006578" cy="2675437"/>
          </a:xfrm>
          <a:prstGeom prst="rect">
            <a:avLst/>
          </a:prstGeom>
        </p:spPr>
      </p:pic>
      <p:pic>
        <p:nvPicPr>
          <p:cNvPr id="7" name="Image 6"/>
          <p:cNvPicPr>
            <a:picLocks noChangeAspect="1"/>
          </p:cNvPicPr>
          <p:nvPr/>
        </p:nvPicPr>
        <p:blipFill>
          <a:blip r:embed="rId10"/>
          <a:stretch>
            <a:fillRect/>
          </a:stretch>
        </p:blipFill>
        <p:spPr>
          <a:xfrm>
            <a:off x="0" y="-82842"/>
            <a:ext cx="2048712" cy="2731616"/>
          </a:xfrm>
          <a:prstGeom prst="rect">
            <a:avLst/>
          </a:prstGeom>
        </p:spPr>
      </p:pic>
      <p:pic>
        <p:nvPicPr>
          <p:cNvPr id="11"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71664" y="1853406"/>
            <a:ext cx="3779837"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6846427"/>
      </p:ext>
    </p:extLst>
  </p:cSld>
  <p:clrMapOvr>
    <a:masterClrMapping/>
  </p:clrMapOvr>
  <p:transition advTm="37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32040" y="609600"/>
            <a:ext cx="3888432" cy="1143000"/>
          </a:xfrm>
        </p:spPr>
        <p:txBody>
          <a:bodyPr>
            <a:normAutofit/>
          </a:bodyPr>
          <a:lstStyle/>
          <a:p>
            <a:r>
              <a:rPr lang="fr-FR" sz="2800" smtClean="0"/>
              <a:t>Ouvrage paru en 2017</a:t>
            </a:r>
            <a:endParaRPr lang="en-GB" sz="2800"/>
          </a:p>
        </p:txBody>
      </p:sp>
      <p:sp>
        <p:nvSpPr>
          <p:cNvPr id="3" name="Espace réservé du contenu 2"/>
          <p:cNvSpPr>
            <a:spLocks noGrp="1"/>
          </p:cNvSpPr>
          <p:nvPr>
            <p:ph sz="half" idx="1"/>
          </p:nvPr>
        </p:nvSpPr>
        <p:spPr/>
        <p:txBody>
          <a:bodyPr/>
          <a:lstStyle/>
          <a:p>
            <a:endParaRPr lang="en-GB"/>
          </a:p>
        </p:txBody>
      </p:sp>
      <p:sp>
        <p:nvSpPr>
          <p:cNvPr id="4" name="Espace réservé du contenu 3"/>
          <p:cNvSpPr>
            <a:spLocks noGrp="1"/>
          </p:cNvSpPr>
          <p:nvPr>
            <p:ph sz="quarter" idx="2"/>
          </p:nvPr>
        </p:nvSpPr>
        <p:spPr>
          <a:xfrm>
            <a:off x="4866456" y="1981200"/>
            <a:ext cx="3954016" cy="1981200"/>
          </a:xfrm>
        </p:spPr>
        <p:txBody>
          <a:bodyPr>
            <a:normAutofit/>
          </a:bodyPr>
          <a:lstStyle/>
          <a:p>
            <a:endParaRPr lang="en-GB" sz="2200"/>
          </a:p>
        </p:txBody>
      </p:sp>
      <p:sp>
        <p:nvSpPr>
          <p:cNvPr id="6" name="Espace réservé du numéro de diapositive 5"/>
          <p:cNvSpPr>
            <a:spLocks noGrp="1"/>
          </p:cNvSpPr>
          <p:nvPr>
            <p:ph type="sldNum" sz="quarter" idx="12"/>
          </p:nvPr>
        </p:nvSpPr>
        <p:spPr/>
        <p:txBody>
          <a:bodyPr/>
          <a:lstStyle/>
          <a:p>
            <a:pPr>
              <a:defRPr/>
            </a:pPr>
            <a:fld id="{93F1FB38-0D44-44A3-893F-28E85A86645A}" type="slidenum">
              <a:rPr lang="fr-FR" smtClean="0"/>
              <a:pPr>
                <a:defRPr/>
              </a:pPr>
              <a:t>8</a:t>
            </a:fld>
            <a:endParaRPr lang="fr-FR">
              <a:solidFill>
                <a:srgbClr val="000000"/>
              </a:solidFill>
            </a:endParaRPr>
          </a:p>
        </p:txBody>
      </p:sp>
      <p:pic>
        <p:nvPicPr>
          <p:cNvPr id="33794" name="Picture 2" descr="http://langsci-press.org/$$$call$$$/submission/cover/cover?submissionId=109&amp;random=1095c48a11c232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0061"/>
            <a:ext cx="4629150" cy="6515100"/>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contenu 6"/>
          <p:cNvSpPr>
            <a:spLocks noGrp="1"/>
          </p:cNvSpPr>
          <p:nvPr>
            <p:ph sz="quarter" idx="3"/>
          </p:nvPr>
        </p:nvSpPr>
        <p:spPr/>
        <p:txBody>
          <a:bodyPr/>
          <a:lstStyle/>
          <a:p>
            <a:endParaRPr lang="en-GB"/>
          </a:p>
        </p:txBody>
      </p:sp>
    </p:spTree>
    <p:extLst>
      <p:ext uri="{BB962C8B-B14F-4D97-AF65-F5344CB8AC3E}">
        <p14:creationId xmlns:p14="http://schemas.microsoft.com/office/powerpoint/2010/main" val="11956644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25896"/>
            <a:ext cx="7772400" cy="555154"/>
          </a:xfrm>
        </p:spPr>
        <p:txBody>
          <a:bodyPr/>
          <a:lstStyle/>
          <a:p>
            <a:r>
              <a:rPr lang="fr-FR" smtClean="0"/>
              <a:t>données primaires</a:t>
            </a:r>
            <a:endParaRPr lang="en-GB"/>
          </a:p>
        </p:txBody>
      </p:sp>
      <p:sp>
        <p:nvSpPr>
          <p:cNvPr id="6" name="Espace réservé du numéro de diapositive 5"/>
          <p:cNvSpPr>
            <a:spLocks noGrp="1"/>
          </p:cNvSpPr>
          <p:nvPr>
            <p:ph type="sldNum" sz="quarter" idx="12"/>
          </p:nvPr>
        </p:nvSpPr>
        <p:spPr/>
        <p:txBody>
          <a:bodyPr/>
          <a:lstStyle/>
          <a:p>
            <a:pPr>
              <a:defRPr/>
            </a:pPr>
            <a:fld id="{93F1FB38-0D44-44A3-893F-28E85A86645A}" type="slidenum">
              <a:rPr lang="fr-FR" smtClean="0"/>
              <a:pPr>
                <a:defRPr/>
              </a:pPr>
              <a:t>9</a:t>
            </a:fld>
            <a:endParaRPr lang="fr-FR">
              <a:solidFill>
                <a:srgbClr val="000000"/>
              </a:solidFill>
            </a:endParaRPr>
          </a:p>
        </p:txBody>
      </p:sp>
      <p:sp>
        <p:nvSpPr>
          <p:cNvPr id="9" name="Espace réservé du contenu 4"/>
          <p:cNvSpPr txBox="1">
            <a:spLocks/>
          </p:cNvSpPr>
          <p:nvPr/>
        </p:nvSpPr>
        <p:spPr>
          <a:xfrm>
            <a:off x="4580108" y="252487"/>
            <a:ext cx="3810000" cy="198120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None/>
            </a:pPr>
            <a:r>
              <a:rPr lang="fr-FR" sz="2200" smtClean="0"/>
              <a:t>Librement disponibles en ligne, dont 27 textes transcrits</a:t>
            </a:r>
            <a:endParaRPr lang="en-GB" sz="2200"/>
          </a:p>
        </p:txBody>
      </p:sp>
      <p:sp>
        <p:nvSpPr>
          <p:cNvPr id="3" name="Espace réservé du contenu 2"/>
          <p:cNvSpPr>
            <a:spLocks noGrp="1"/>
          </p:cNvSpPr>
          <p:nvPr>
            <p:ph sz="half" idx="1"/>
          </p:nvPr>
        </p:nvSpPr>
        <p:spPr/>
        <p:txBody>
          <a:bodyPr/>
          <a:lstStyle/>
          <a:p>
            <a:endParaRPr lang="en-GB"/>
          </a:p>
        </p:txBody>
      </p:sp>
      <p:graphicFrame>
        <p:nvGraphicFramePr>
          <p:cNvPr id="4" name="Objet 3"/>
          <p:cNvGraphicFramePr>
            <a:graphicFrameLocks noChangeAspect="1"/>
          </p:cNvGraphicFramePr>
          <p:nvPr>
            <p:extLst>
              <p:ext uri="{D42A27DB-BD31-4B8C-83A1-F6EECF244321}">
                <p14:modId xmlns:p14="http://schemas.microsoft.com/office/powerpoint/2010/main" val="2243827569"/>
              </p:ext>
            </p:extLst>
          </p:nvPr>
        </p:nvGraphicFramePr>
        <p:xfrm>
          <a:off x="0" y="1243087"/>
          <a:ext cx="9144000" cy="3212306"/>
        </p:xfrm>
        <a:graphic>
          <a:graphicData uri="http://schemas.openxmlformats.org/presentationml/2006/ole">
            <mc:AlternateContent xmlns:mc="http://schemas.openxmlformats.org/markup-compatibility/2006">
              <mc:Choice xmlns:v="urn:schemas-microsoft-com:vml" Requires="v">
                <p:oleObj spid="_x0000_s54278" r:id="rId4" imgW="22158720" imgH="7783920" progId="">
                  <p:embed/>
                </p:oleObj>
              </mc:Choice>
              <mc:Fallback>
                <p:oleObj r:id="rId4" imgW="22158720" imgH="7783920" progId="">
                  <p:embed/>
                  <p:pic>
                    <p:nvPicPr>
                      <p:cNvPr id="0" name=""/>
                      <p:cNvPicPr/>
                      <p:nvPr/>
                    </p:nvPicPr>
                    <p:blipFill>
                      <a:blip r:embed="rId5"/>
                      <a:stretch>
                        <a:fillRect/>
                      </a:stretch>
                    </p:blipFill>
                    <p:spPr>
                      <a:xfrm>
                        <a:off x="0" y="1243087"/>
                        <a:ext cx="9144000" cy="3212306"/>
                      </a:xfrm>
                      <a:prstGeom prst="rect">
                        <a:avLst/>
                      </a:prstGeom>
                    </p:spPr>
                  </p:pic>
                </p:oleObj>
              </mc:Fallback>
            </mc:AlternateContent>
          </a:graphicData>
        </a:graphic>
      </p:graphicFrame>
      <p:sp>
        <p:nvSpPr>
          <p:cNvPr id="10" name="Espace réservé du contenu 4"/>
          <p:cNvSpPr txBox="1">
            <a:spLocks/>
          </p:cNvSpPr>
          <p:nvPr/>
        </p:nvSpPr>
        <p:spPr>
          <a:xfrm>
            <a:off x="467544" y="5121746"/>
            <a:ext cx="3810000" cy="198120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None/>
            </a:pPr>
            <a:r>
              <a:rPr lang="fr-FR" sz="2200" b="1" smtClean="0">
                <a:latin typeface="Courier New" panose="02070309020205020404" pitchFamily="49" charset="0"/>
                <a:cs typeface="Courier New" panose="02070309020205020404" pitchFamily="49" charset="0"/>
              </a:rPr>
              <a:t>pangloss.cnrs.fr</a:t>
            </a:r>
            <a:endParaRPr lang="en-GB" sz="2200" b="1">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2756596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aCiTO_Hceres-2018_Modele">
  <a:themeElements>
    <a:clrScheme name="Rouge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39092</TotalTime>
  <Words>1868</Words>
  <Application>Microsoft Office PowerPoint</Application>
  <PresentationFormat>Affichage à l'écran (4:3)</PresentationFormat>
  <Paragraphs>221</Paragraphs>
  <Slides>29</Slides>
  <Notes>16</Notes>
  <HiddenSlides>0</HiddenSlides>
  <MMClips>2</MMClips>
  <ScaleCrop>false</ScaleCrop>
  <HeadingPairs>
    <vt:vector size="8" baseType="variant">
      <vt:variant>
        <vt:lpstr>Polices utilisées</vt:lpstr>
      </vt:variant>
      <vt:variant>
        <vt:i4>13</vt:i4>
      </vt:variant>
      <vt:variant>
        <vt:lpstr>Thème</vt:lpstr>
      </vt:variant>
      <vt:variant>
        <vt:i4>1</vt:i4>
      </vt:variant>
      <vt:variant>
        <vt:lpstr>Serveurs OLE incorporés</vt:lpstr>
      </vt:variant>
      <vt:variant>
        <vt:i4>1</vt:i4>
      </vt:variant>
      <vt:variant>
        <vt:lpstr>Titres des diapositives</vt:lpstr>
      </vt:variant>
      <vt:variant>
        <vt:i4>29</vt:i4>
      </vt:variant>
    </vt:vector>
  </HeadingPairs>
  <TitlesOfParts>
    <vt:vector size="44" baseType="lpstr">
      <vt:lpstr>Gill Sans MT</vt:lpstr>
      <vt:lpstr>Calibri</vt:lpstr>
      <vt:lpstr>Arial Unicode MS</vt:lpstr>
      <vt:lpstr>Courier New</vt:lpstr>
      <vt:lpstr>Arial</vt:lpstr>
      <vt:lpstr>AR PL UMing CN</vt:lpstr>
      <vt:lpstr>Doulos SIL</vt:lpstr>
      <vt:lpstr>Times New Roman</vt:lpstr>
      <vt:lpstr>Constantia</vt:lpstr>
      <vt:lpstr>Wingdings</vt:lpstr>
      <vt:lpstr>Charis SIL</vt:lpstr>
      <vt:lpstr>Wingdings 2</vt:lpstr>
      <vt:lpstr>Linux Libertine</vt:lpstr>
      <vt:lpstr>LaCiTO_Hceres-2018_Modele</vt:lpstr>
      <vt:lpstr>Image</vt:lpstr>
      <vt:lpstr>La « linguistique des langues »  à l'heure de la science ouverte</vt:lpstr>
      <vt:lpstr>Résumé</vt:lpstr>
      <vt:lpstr>Plan</vt:lpstr>
      <vt:lpstr>Le projet scientifique de la La Collection Pangloss : des données ouvertes pour des progrès cumulatifs de la recherche</vt:lpstr>
      <vt:lpstr>Libre accès</vt:lpstr>
      <vt:lpstr>évolution quantitative </vt:lpstr>
      <vt:lpstr>Présentation PowerPoint</vt:lpstr>
      <vt:lpstr>Ouvrage paru en 2017</vt:lpstr>
      <vt:lpstr>données primaires</vt:lpstr>
      <vt:lpstr>Présentation PowerPoint</vt:lpstr>
      <vt:lpstr>Utilisation en traitement automatique de la parole</vt:lpstr>
      <vt:lpstr>Présentation PowerPoint</vt:lpstr>
      <vt:lpstr>Présentation PowerPoint</vt:lpstr>
      <vt:lpstr>Présentation PowerPoint</vt:lpstr>
      <vt:lpstr>Présentation PowerPoint</vt:lpstr>
      <vt:lpstr>Perspectives de moyen terme  pour les linguistes « de terrain » :</vt:lpstr>
      <vt:lpstr>Présentation PowerPoint</vt:lpstr>
      <vt:lpstr>CC : utilisation d’enregistrements dans des vidéos</vt:lpstr>
      <vt:lpstr>Présentation PowerPoint</vt:lpstr>
      <vt:lpstr>Nouveautés 2019</vt:lpstr>
      <vt:lpstr>Perspectives 2020+</vt:lpstr>
      <vt:lpstr>S’y mettra, s’y mettra pas ?  L’évolution des champs disciplinaires</vt:lpstr>
      <vt:lpstr>Présentation PowerPoint</vt:lpstr>
      <vt:lpstr>Présentation PowerPoint</vt:lpstr>
      <vt:lpstr>Sciences phonétiques : projet</vt:lpstr>
      <vt:lpstr>Faciliter la citation des données</vt:lpstr>
      <vt:lpstr>Présentation PowerPoint</vt:lpstr>
      <vt:lpstr>Questions juridiques et éthiques</vt:lpstr>
      <vt:lpstr>Questions matérielles et modèles économiques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Description et documentation des langues</dc:title>
  <dc:creator>Lila</dc:creator>
  <cp:lastModifiedBy>alexis</cp:lastModifiedBy>
  <cp:revision>209</cp:revision>
  <dcterms:created xsi:type="dcterms:W3CDTF">2018-01-08T13:03:37Z</dcterms:created>
  <dcterms:modified xsi:type="dcterms:W3CDTF">2020-01-11T11:21:20Z</dcterms:modified>
</cp:coreProperties>
</file>